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27" r:id="rId3"/>
    <p:sldId id="290" r:id="rId4"/>
    <p:sldId id="300" r:id="rId5"/>
    <p:sldId id="301" r:id="rId6"/>
    <p:sldId id="302" r:id="rId7"/>
    <p:sldId id="271" r:id="rId8"/>
    <p:sldId id="257" r:id="rId9"/>
    <p:sldId id="280" r:id="rId10"/>
    <p:sldId id="261" r:id="rId11"/>
    <p:sldId id="322" r:id="rId12"/>
    <p:sldId id="323" r:id="rId13"/>
    <p:sldId id="286" r:id="rId14"/>
    <p:sldId id="283" r:id="rId15"/>
    <p:sldId id="303" r:id="rId16"/>
    <p:sldId id="274" r:id="rId17"/>
    <p:sldId id="284" r:id="rId18"/>
    <p:sldId id="312" r:id="rId19"/>
    <p:sldId id="313" r:id="rId20"/>
    <p:sldId id="314" r:id="rId21"/>
    <p:sldId id="315" r:id="rId22"/>
    <p:sldId id="316" r:id="rId23"/>
    <p:sldId id="317" r:id="rId24"/>
    <p:sldId id="311" r:id="rId25"/>
    <p:sldId id="318" r:id="rId2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FF00"/>
    <a:srgbClr val="FF2F2F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DFC47-44E8-4B1A-A48F-C69230EEFB19}" type="datetimeFigureOut">
              <a:rPr lang="hr-HR" smtClean="0"/>
              <a:pPr/>
              <a:t>28.4.2016.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4EFC77-42D1-490D-8240-19BA9B513F8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947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6F6C49-CBF9-43BD-92DF-2F51F9479A34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668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701B-07D8-40E7-B5F0-9CB3E55807E1}" type="datetimeFigureOut">
              <a:rPr lang="hr-HR" smtClean="0"/>
              <a:pPr/>
              <a:t>28.4.2016.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85E9-BC4A-4501-96C0-17F79673B0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701B-07D8-40E7-B5F0-9CB3E55807E1}" type="datetimeFigureOut">
              <a:rPr lang="hr-HR" smtClean="0"/>
              <a:pPr/>
              <a:t>28.4.2016.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85E9-BC4A-4501-96C0-17F79673B0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701B-07D8-40E7-B5F0-9CB3E55807E1}" type="datetimeFigureOut">
              <a:rPr lang="hr-HR" smtClean="0"/>
              <a:pPr/>
              <a:t>28.4.2016.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85E9-BC4A-4501-96C0-17F79673B0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701B-07D8-40E7-B5F0-9CB3E55807E1}" type="datetimeFigureOut">
              <a:rPr lang="hr-HR" smtClean="0"/>
              <a:pPr/>
              <a:t>28.4.2016.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85E9-BC4A-4501-96C0-17F79673B0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701B-07D8-40E7-B5F0-9CB3E55807E1}" type="datetimeFigureOut">
              <a:rPr lang="hr-HR" smtClean="0"/>
              <a:pPr/>
              <a:t>28.4.2016.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85E9-BC4A-4501-96C0-17F79673B0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701B-07D8-40E7-B5F0-9CB3E55807E1}" type="datetimeFigureOut">
              <a:rPr lang="hr-HR" smtClean="0"/>
              <a:pPr/>
              <a:t>28.4.2016.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85E9-BC4A-4501-96C0-17F79673B0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701B-07D8-40E7-B5F0-9CB3E55807E1}" type="datetimeFigureOut">
              <a:rPr lang="hr-HR" smtClean="0"/>
              <a:pPr/>
              <a:t>28.4.2016.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85E9-BC4A-4501-96C0-17F79673B0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701B-07D8-40E7-B5F0-9CB3E55807E1}" type="datetimeFigureOut">
              <a:rPr lang="hr-HR" smtClean="0"/>
              <a:pPr/>
              <a:t>28.4.2016.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85E9-BC4A-4501-96C0-17F79673B0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701B-07D8-40E7-B5F0-9CB3E55807E1}" type="datetimeFigureOut">
              <a:rPr lang="hr-HR" smtClean="0"/>
              <a:pPr/>
              <a:t>28.4.2016.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85E9-BC4A-4501-96C0-17F79673B0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701B-07D8-40E7-B5F0-9CB3E55807E1}" type="datetimeFigureOut">
              <a:rPr lang="hr-HR" smtClean="0"/>
              <a:pPr/>
              <a:t>28.4.2016.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85E9-BC4A-4501-96C0-17F79673B0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E701B-07D8-40E7-B5F0-9CB3E55807E1}" type="datetimeFigureOut">
              <a:rPr lang="hr-HR" smtClean="0"/>
              <a:pPr/>
              <a:t>28.4.2016.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C85E9-BC4A-4501-96C0-17F79673B0F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E701B-07D8-40E7-B5F0-9CB3E55807E1}" type="datetimeFigureOut">
              <a:rPr lang="hr-HR" smtClean="0"/>
              <a:pPr/>
              <a:t>28.4.2016.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C85E9-BC4A-4501-96C0-17F79673B0F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jurdjica.kamenjarin@st.t-com.h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pogledkrozprozor.files.wordpress.com/2011/05/sika-1-krino-hodanje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pogledkrozprozor.files.wordpress.com/2011/05/slika-2-krino-hodanje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pogledkrozprozor.files.wordpress.com/2011/05/slika-4-mislea-kapa.jpg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a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5724128" y="655821"/>
            <a:ext cx="3137944" cy="388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572000" y="5229200"/>
            <a:ext cx="4211960" cy="1296144"/>
          </a:xfrm>
        </p:spPr>
        <p:txBody>
          <a:bodyPr>
            <a:normAutofit/>
          </a:bodyPr>
          <a:lstStyle/>
          <a:p>
            <a:r>
              <a:rPr lang="hr-H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Đurđica </a:t>
            </a:r>
            <a:r>
              <a:rPr lang="hr-HR" sz="20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Kamenjarin</a:t>
            </a:r>
            <a:endParaRPr lang="hr-HR" sz="2000" i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0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Ženski đački dom Split</a:t>
            </a:r>
          </a:p>
          <a:p>
            <a:r>
              <a:rPr lang="hr-HR" sz="2000" dirty="0" err="1">
                <a:solidFill>
                  <a:schemeClr val="tx1"/>
                </a:solidFill>
                <a:hlinkClick r:id="rId3"/>
              </a:rPr>
              <a:t>d</a:t>
            </a:r>
            <a:r>
              <a:rPr lang="hr-HR" sz="2000" dirty="0" err="1" smtClean="0">
                <a:solidFill>
                  <a:schemeClr val="tx1"/>
                </a:solidFill>
                <a:hlinkClick r:id="rId3"/>
              </a:rPr>
              <a:t>jurdjica.kamenjarin</a:t>
            </a:r>
            <a:r>
              <a:rPr lang="hr-HR" sz="2000" dirty="0" smtClean="0">
                <a:solidFill>
                  <a:schemeClr val="tx1"/>
                </a:solidFill>
                <a:hlinkClick r:id="rId3"/>
              </a:rPr>
              <a:t>@</a:t>
            </a:r>
            <a:r>
              <a:rPr lang="hr-HR" sz="2000" dirty="0" err="1" smtClean="0">
                <a:solidFill>
                  <a:schemeClr val="tx1"/>
                </a:solidFill>
                <a:hlinkClick r:id="rId3"/>
              </a:rPr>
              <a:t>st.t</a:t>
            </a:r>
            <a:r>
              <a:rPr lang="hr-HR" sz="2000" dirty="0" smtClean="0">
                <a:solidFill>
                  <a:schemeClr val="tx1"/>
                </a:solidFill>
                <a:hlinkClick r:id="rId3"/>
              </a:rPr>
              <a:t>-</a:t>
            </a:r>
            <a:r>
              <a:rPr lang="hr-HR" sz="2000" dirty="0" err="1" smtClean="0">
                <a:solidFill>
                  <a:schemeClr val="tx1"/>
                </a:solidFill>
                <a:hlinkClick r:id="rId3"/>
              </a:rPr>
              <a:t>com.hr</a:t>
            </a:r>
            <a:r>
              <a:rPr lang="hr-HR" sz="2000" dirty="0" smtClean="0">
                <a:solidFill>
                  <a:schemeClr val="tx1"/>
                </a:solidFill>
              </a:rPr>
              <a:t> </a:t>
            </a:r>
            <a:endParaRPr lang="hr-HR" sz="2000" dirty="0">
              <a:solidFill>
                <a:schemeClr val="tx1"/>
              </a:solidFill>
            </a:endParaRPr>
          </a:p>
        </p:txBody>
      </p:sp>
      <p:sp>
        <p:nvSpPr>
          <p:cNvPr id="4" name="TekstniOkvir 3"/>
          <p:cNvSpPr txBox="1"/>
          <p:nvPr/>
        </p:nvSpPr>
        <p:spPr>
          <a:xfrm>
            <a:off x="394263" y="332656"/>
            <a:ext cx="727408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Županijsko stručno vijeće školskih knjižničara </a:t>
            </a: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osnovnih i srednjih 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škola </a:t>
            </a: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Splitsko-dalmatinske </a:t>
            </a:r>
            <a:r>
              <a:rPr lang="hr-HR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županije </a:t>
            </a: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hr-HR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Split 27.travanj 2016.  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Pravokutnik 6"/>
          <p:cNvSpPr/>
          <p:nvPr/>
        </p:nvSpPr>
        <p:spPr>
          <a:xfrm>
            <a:off x="251520" y="3289124"/>
            <a:ext cx="861055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hr-HR" sz="4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Brain</a:t>
            </a:r>
            <a:r>
              <a:rPr lang="hr-HR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hr-HR" sz="48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Gym</a:t>
            </a:r>
            <a:r>
              <a:rPr lang="hr-HR" sz="4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® u </a:t>
            </a:r>
            <a:r>
              <a:rPr lang="hr-HR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knjižnici</a:t>
            </a:r>
            <a:r>
              <a:rPr lang="hr-HR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- kretanje otvara vrata učenju </a:t>
            </a:r>
            <a:endParaRPr lang="hr-HR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33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 txBox="1">
            <a:spLocks/>
          </p:cNvSpPr>
          <p:nvPr/>
        </p:nvSpPr>
        <p:spPr>
          <a:xfrm>
            <a:off x="445306" y="3957255"/>
            <a:ext cx="8341568" cy="29007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 ne mogu vjerovati da u stvari mogu razumjeti što sam čitao. Fenomenalna snaga ljudskog uma, zahvaljujući istraživanju sveučilišta iz </a:t>
            </a:r>
            <a:r>
              <a:rPr kumimoji="0" lang="hr-H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Camebridga</a:t>
            </a:r>
            <a:r>
              <a:rPr kumimoji="0" lang="hr-H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nije važno koji je poredak slova u riječi, jedina važna stvar je da je prvo i zadnje slovo na pravom mjestu. Ostalo može biti totalno zbrčkano i ti i dalje to možeš pročitati bez problema. To je zato što ljudski mozak ne čita svako slovo ponaosob, nego riječ kao cjelinu. Zadivljujuće hm? Da a ja sam uvijek mislio da je točan poredak slova važan.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zervirano mjesto sadržaja 3"/>
          <p:cNvSpPr txBox="1">
            <a:spLocks/>
          </p:cNvSpPr>
          <p:nvPr/>
        </p:nvSpPr>
        <p:spPr>
          <a:xfrm>
            <a:off x="311398" y="1196752"/>
            <a:ext cx="8609384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hr-HR" sz="2000" b="1" i="1" dirty="0" smtClean="0"/>
              <a:t>Ja ne </a:t>
            </a:r>
            <a:r>
              <a:rPr lang="hr-HR" sz="2000" b="1" i="1" dirty="0" err="1" smtClean="0"/>
              <a:t>mgou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vrojeatvi</a:t>
            </a:r>
            <a:r>
              <a:rPr lang="hr-HR" sz="2000" b="1" i="1" dirty="0" smtClean="0"/>
              <a:t> da </a:t>
            </a:r>
            <a:r>
              <a:rPr lang="hr-HR" sz="2000" b="1" i="1" dirty="0" err="1" smtClean="0"/>
              <a:t>utvsari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mgou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rametzuji</a:t>
            </a:r>
            <a:r>
              <a:rPr lang="hr-HR" sz="2000" b="1" i="1" dirty="0" smtClean="0"/>
              <a:t> što sam </a:t>
            </a:r>
            <a:r>
              <a:rPr lang="hr-HR" sz="2000" b="1" i="1" dirty="0" err="1" smtClean="0"/>
              <a:t>čatio</a:t>
            </a:r>
            <a:r>
              <a:rPr lang="hr-HR" sz="2000" b="1" i="1" dirty="0" smtClean="0"/>
              <a:t>. </a:t>
            </a:r>
            <a:r>
              <a:rPr lang="hr-HR" sz="2000" b="1" i="1" dirty="0" err="1" smtClean="0"/>
              <a:t>Fneoenmlnaa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sgana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ljskuodg</a:t>
            </a:r>
            <a:r>
              <a:rPr lang="hr-HR" sz="2000" b="1" i="1" dirty="0" smtClean="0"/>
              <a:t> uma, </a:t>
            </a:r>
            <a:r>
              <a:rPr lang="hr-HR" sz="2000" b="1" i="1" dirty="0" err="1" smtClean="0"/>
              <a:t>zućahljvauji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iažsinjvatru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sučišvetlia</a:t>
            </a:r>
            <a:r>
              <a:rPr lang="hr-HR" sz="2000" b="1" i="1" dirty="0" smtClean="0"/>
              <a:t> iz </a:t>
            </a:r>
            <a:r>
              <a:rPr lang="hr-HR" sz="2000" b="1" i="1" dirty="0" err="1" smtClean="0"/>
              <a:t>Cidamberga</a:t>
            </a:r>
            <a:r>
              <a:rPr lang="hr-HR" sz="2000" b="1" i="1" dirty="0" smtClean="0"/>
              <a:t>, nije </a:t>
            </a:r>
            <a:r>
              <a:rPr lang="hr-HR" sz="2000" b="1" i="1" dirty="0" err="1" smtClean="0"/>
              <a:t>vžano</a:t>
            </a:r>
            <a:r>
              <a:rPr lang="hr-HR" sz="2000" b="1" i="1" dirty="0" smtClean="0"/>
              <a:t> koji je </a:t>
            </a:r>
            <a:r>
              <a:rPr lang="hr-HR" sz="2000" b="1" i="1" dirty="0" err="1" smtClean="0"/>
              <a:t>peradok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svloa</a:t>
            </a:r>
            <a:r>
              <a:rPr lang="hr-HR" sz="2000" b="1" i="1" dirty="0" smtClean="0"/>
              <a:t> u </a:t>
            </a:r>
            <a:r>
              <a:rPr lang="hr-HR" sz="2000" b="1" i="1" dirty="0" err="1" smtClean="0"/>
              <a:t>rčjiei</a:t>
            </a:r>
            <a:r>
              <a:rPr lang="hr-HR" sz="2000" b="1" i="1" dirty="0" smtClean="0"/>
              <a:t>, </a:t>
            </a:r>
            <a:r>
              <a:rPr lang="hr-HR" sz="2000" b="1" i="1" dirty="0" err="1" smtClean="0"/>
              <a:t>jdniea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vžnaa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svatr</a:t>
            </a:r>
            <a:r>
              <a:rPr lang="hr-HR" sz="2000" b="1" i="1" dirty="0" smtClean="0"/>
              <a:t> je da je </a:t>
            </a:r>
            <a:r>
              <a:rPr lang="hr-HR" sz="2000" b="1" i="1" dirty="0" err="1" smtClean="0"/>
              <a:t>pvro</a:t>
            </a:r>
            <a:r>
              <a:rPr lang="hr-HR" sz="2000" b="1" i="1" dirty="0" smtClean="0"/>
              <a:t> i </a:t>
            </a:r>
            <a:r>
              <a:rPr lang="hr-HR" sz="2000" b="1" i="1" dirty="0" err="1" smtClean="0"/>
              <a:t>znjdae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svolo</a:t>
            </a:r>
            <a:r>
              <a:rPr lang="hr-HR" sz="2000" b="1" i="1" dirty="0" smtClean="0"/>
              <a:t> na </a:t>
            </a:r>
            <a:r>
              <a:rPr lang="hr-HR" sz="2000" b="1" i="1" dirty="0" err="1" smtClean="0"/>
              <a:t>pvraom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mtejsu</a:t>
            </a:r>
            <a:r>
              <a:rPr lang="hr-HR" sz="2000" b="1" i="1" dirty="0" smtClean="0"/>
              <a:t>. </a:t>
            </a:r>
            <a:r>
              <a:rPr lang="hr-HR" sz="2000" b="1" i="1" dirty="0" err="1" smtClean="0"/>
              <a:t>Oatlso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mžoe</a:t>
            </a:r>
            <a:r>
              <a:rPr lang="hr-HR" sz="2000" b="1" i="1" dirty="0" smtClean="0"/>
              <a:t> biti </a:t>
            </a:r>
            <a:r>
              <a:rPr lang="hr-HR" sz="2000" b="1" i="1" dirty="0" err="1" smtClean="0"/>
              <a:t>tnloato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zakrčnbo</a:t>
            </a:r>
            <a:r>
              <a:rPr lang="hr-HR" sz="2000" b="1" i="1" dirty="0" smtClean="0"/>
              <a:t> i ti i dalje to </a:t>
            </a:r>
            <a:r>
              <a:rPr lang="hr-HR" sz="2000" b="1" i="1" dirty="0" err="1" smtClean="0"/>
              <a:t>mžeoš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patitčroi</a:t>
            </a:r>
            <a:r>
              <a:rPr lang="hr-HR" sz="2000" b="1" i="1" dirty="0" smtClean="0"/>
              <a:t> bez </a:t>
            </a:r>
            <a:r>
              <a:rPr lang="hr-HR" sz="2000" b="1" i="1" dirty="0" err="1" smtClean="0"/>
              <a:t>pemblroa</a:t>
            </a:r>
            <a:r>
              <a:rPr lang="hr-HR" sz="2000" b="1" i="1" dirty="0" smtClean="0"/>
              <a:t>. To je </a:t>
            </a:r>
            <a:r>
              <a:rPr lang="hr-HR" sz="2000" b="1" i="1" dirty="0" err="1" smtClean="0"/>
              <a:t>ztao</a:t>
            </a:r>
            <a:r>
              <a:rPr lang="hr-HR" sz="2000" b="1" i="1" dirty="0" smtClean="0"/>
              <a:t> što </a:t>
            </a:r>
            <a:r>
              <a:rPr lang="hr-HR" sz="2000" b="1" i="1" dirty="0" err="1" smtClean="0"/>
              <a:t>ljsdkui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maozk</a:t>
            </a:r>
            <a:r>
              <a:rPr lang="hr-HR" sz="2000" b="1" i="1" dirty="0" smtClean="0"/>
              <a:t> ne čita </a:t>
            </a:r>
            <a:r>
              <a:rPr lang="hr-HR" sz="2000" b="1" i="1" dirty="0" err="1" smtClean="0"/>
              <a:t>skvao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sovlo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ponsoaob</a:t>
            </a:r>
            <a:r>
              <a:rPr lang="hr-HR" sz="2000" b="1" i="1" dirty="0" smtClean="0"/>
              <a:t>, </a:t>
            </a:r>
            <a:r>
              <a:rPr lang="hr-HR" sz="2000" b="1" i="1" dirty="0" err="1" smtClean="0"/>
              <a:t>ngeo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rjeič</a:t>
            </a:r>
            <a:r>
              <a:rPr lang="hr-HR" sz="2000" b="1" i="1" dirty="0" smtClean="0"/>
              <a:t> kao </a:t>
            </a:r>
            <a:r>
              <a:rPr lang="hr-HR" sz="2000" b="1" i="1" dirty="0" err="1" smtClean="0"/>
              <a:t>cielnju</a:t>
            </a:r>
            <a:r>
              <a:rPr lang="hr-HR" sz="2000" b="1" i="1" dirty="0" smtClean="0"/>
              <a:t>. </a:t>
            </a:r>
            <a:r>
              <a:rPr lang="hr-HR" sz="2000" b="1" i="1" dirty="0" err="1" smtClean="0"/>
              <a:t>Zućivljaduje</a:t>
            </a:r>
            <a:r>
              <a:rPr lang="hr-HR" sz="2000" b="1" i="1" dirty="0" smtClean="0"/>
              <a:t> hm? Da a ja sam </a:t>
            </a:r>
            <a:r>
              <a:rPr lang="hr-HR" sz="2000" b="1" i="1" dirty="0" err="1" smtClean="0"/>
              <a:t>ujievk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msilio</a:t>
            </a:r>
            <a:r>
              <a:rPr lang="hr-HR" sz="2000" b="1" i="1" dirty="0" smtClean="0"/>
              <a:t> da je </a:t>
            </a:r>
            <a:r>
              <a:rPr lang="hr-HR" sz="2000" b="1" i="1" dirty="0" err="1" smtClean="0"/>
              <a:t>tčaon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parodek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sovla</a:t>
            </a:r>
            <a:r>
              <a:rPr lang="hr-HR" sz="2000" b="1" i="1" dirty="0" smtClean="0"/>
              <a:t> </a:t>
            </a:r>
            <a:r>
              <a:rPr lang="hr-HR" sz="2000" b="1" i="1" dirty="0" err="1" smtClean="0"/>
              <a:t>vaažn</a:t>
            </a:r>
            <a:r>
              <a:rPr lang="hr-HR" sz="2000" b="1" i="1" dirty="0" smtClean="0"/>
              <a:t>.</a:t>
            </a:r>
            <a:endParaRPr lang="hr-HR" sz="2000" b="1" dirty="0" smtClean="0"/>
          </a:p>
          <a:p>
            <a:pPr>
              <a:buFont typeface="Arial" pitchFamily="34" charset="0"/>
              <a:buNone/>
            </a:pPr>
            <a:endParaRPr lang="hr-HR" sz="1800" dirty="0"/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400027" y="274638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Radni list 2:   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Pročitaj tekst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24744"/>
            <a:ext cx="4176464" cy="5568619"/>
          </a:xfrm>
        </p:spPr>
      </p:pic>
      <p:sp>
        <p:nvSpPr>
          <p:cNvPr id="5" name="Naslov 1"/>
          <p:cNvSpPr txBox="1">
            <a:spLocks/>
          </p:cNvSpPr>
          <p:nvPr/>
        </p:nvSpPr>
        <p:spPr>
          <a:xfrm>
            <a:off x="400027" y="274638"/>
            <a:ext cx="8229600" cy="70609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Vježba  3:  	 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Na koju stranu se plesačica okreće?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		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 smjeru kazaljke na satu ili obrnuto?</a:t>
            </a:r>
          </a:p>
        </p:txBody>
      </p:sp>
    </p:spTree>
    <p:extLst>
      <p:ext uri="{BB962C8B-B14F-4D97-AF65-F5344CB8AC3E}">
        <p14:creationId xmlns:p14="http://schemas.microsoft.com/office/powerpoint/2010/main" val="151401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4" y="260648"/>
            <a:ext cx="9235026" cy="4104456"/>
          </a:xfrm>
        </p:spPr>
      </p:pic>
      <p:sp>
        <p:nvSpPr>
          <p:cNvPr id="5" name="TekstniOkvir 4"/>
          <p:cNvSpPr txBox="1"/>
          <p:nvPr/>
        </p:nvSpPr>
        <p:spPr>
          <a:xfrm>
            <a:off x="611560" y="4581128"/>
            <a:ext cx="81369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i="1" dirty="0"/>
              <a:t>A evo i pomoć u svjesnom okretanju plesačice u obje strane. Različitim bojama označene lijeva i desna strana plesačice, olakšavaju prebačaj okretanja:</a:t>
            </a:r>
          </a:p>
          <a:p>
            <a:r>
              <a:rPr lang="hr-HR" sz="2400" b="1" i="1" dirty="0"/>
              <a:t>s</a:t>
            </a:r>
            <a:r>
              <a:rPr lang="hr-HR" sz="2400" b="1" i="1" dirty="0" smtClean="0"/>
              <a:t>redišnja </a:t>
            </a:r>
            <a:r>
              <a:rPr lang="hr-HR" sz="2400" b="1" i="1" dirty="0"/>
              <a:t>plesačica će se okretati u onu stranu u koju i plesačica s lijeve ili desne strane, u koju ste zadnje gledali.</a:t>
            </a:r>
          </a:p>
        </p:txBody>
      </p:sp>
    </p:spTree>
    <p:extLst>
      <p:ext uri="{BB962C8B-B14F-4D97-AF65-F5344CB8AC3E}">
        <p14:creationId xmlns:p14="http://schemas.microsoft.com/office/powerpoint/2010/main" val="117522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>
          <a:xfrm>
            <a:off x="403679" y="244476"/>
            <a:ext cx="8229600" cy="70609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Vježba 4:           </a:t>
            </a: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Reci boju svake riječi a ne riječ. 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846071" y="1556792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ŽUTA</a:t>
            </a: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r-H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PLAVA</a:t>
            </a: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r-HR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NARANČASTA</a:t>
            </a:r>
          </a:p>
          <a:p>
            <a:r>
              <a:rPr lang="hr-H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CRNA</a:t>
            </a: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r-HR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CRVENA</a:t>
            </a: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r-H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ZELENA</a:t>
            </a:r>
          </a:p>
          <a:p>
            <a:r>
              <a:rPr lang="hr-HR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LJUBIČASTA</a:t>
            </a: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r-HR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ŽUTA</a:t>
            </a: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r-HR" sz="4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CRVENA</a:t>
            </a:r>
          </a:p>
          <a:p>
            <a:r>
              <a:rPr lang="hr-H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NARANČASTA</a:t>
            </a: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r-H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ZELENA</a:t>
            </a: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r-HR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CRNA</a:t>
            </a:r>
          </a:p>
          <a:p>
            <a:r>
              <a:rPr lang="hr-HR" sz="44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PLAVA</a:t>
            </a: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r-H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LJUBIČASTA</a:t>
            </a: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r-HR" sz="4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ZELENA</a:t>
            </a:r>
          </a:p>
          <a:p>
            <a:r>
              <a:rPr lang="hr-H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PLAVA</a:t>
            </a:r>
            <a:r>
              <a:rPr lang="hr-H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hr-HR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NARANČASTA  </a:t>
            </a:r>
            <a:endParaRPr lang="hr-HR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526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67" y="1455481"/>
            <a:ext cx="7277058" cy="5036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kstniOkvir 3"/>
          <p:cNvSpPr txBox="1"/>
          <p:nvPr/>
        </p:nvSpPr>
        <p:spPr>
          <a:xfrm>
            <a:off x="1691680" y="558924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OČI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6228184" y="198884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UŠI</a:t>
            </a:r>
            <a:endParaRPr lang="hr-H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6516216" y="5718565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NOGE</a:t>
            </a:r>
            <a:endParaRPr lang="hr-H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1475656" y="1988840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RUKE</a:t>
            </a:r>
            <a:endParaRPr lang="hr-H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2214623" y="332656"/>
            <a:ext cx="46427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Mozak  i učenje</a:t>
            </a:r>
            <a:endParaRPr lang="hr-HR" sz="5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96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4492520" cy="3109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48880"/>
            <a:ext cx="3292907" cy="3521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ravokutnik 1"/>
          <p:cNvSpPr/>
          <p:nvPr/>
        </p:nvSpPr>
        <p:spPr>
          <a:xfrm>
            <a:off x="2813184" y="260648"/>
            <a:ext cx="3517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Brain</a:t>
            </a:r>
            <a:r>
              <a:rPr lang="hr-HR" sz="5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r>
              <a:rPr lang="hr-HR" sz="5400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Gym</a:t>
            </a:r>
            <a:r>
              <a:rPr lang="hr-HR" sz="54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®</a:t>
            </a:r>
            <a:endParaRPr lang="hr-HR" sz="54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1299468" y="4509120"/>
            <a:ext cx="261789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Gimnastika </a:t>
            </a:r>
          </a:p>
          <a:p>
            <a:pPr algn="ctr"/>
            <a:r>
              <a:rPr lang="hr-HR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z</a:t>
            </a:r>
            <a:r>
              <a:rPr lang="hr-HR" sz="40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a mozak</a:t>
            </a:r>
            <a:endParaRPr lang="hr-HR" sz="40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0675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9"/>
          <a:stretch/>
        </p:blipFill>
        <p:spPr bwMode="auto">
          <a:xfrm>
            <a:off x="2843808" y="4613563"/>
            <a:ext cx="5621272" cy="2060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niOkvir 2"/>
          <p:cNvSpPr txBox="1"/>
          <p:nvPr/>
        </p:nvSpPr>
        <p:spPr>
          <a:xfrm>
            <a:off x="307975" y="548680"/>
            <a:ext cx="84404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err="1">
                <a:solidFill>
                  <a:srgbClr val="EA0000"/>
                </a:solidFill>
              </a:rPr>
              <a:t>Brain</a:t>
            </a:r>
            <a:r>
              <a:rPr lang="hr-HR" sz="2800" b="1" dirty="0">
                <a:solidFill>
                  <a:srgbClr val="EA0000"/>
                </a:solidFill>
              </a:rPr>
              <a:t> </a:t>
            </a:r>
            <a:r>
              <a:rPr lang="hr-HR" sz="2800" b="1" dirty="0" err="1">
                <a:solidFill>
                  <a:srgbClr val="EA0000"/>
                </a:solidFill>
              </a:rPr>
              <a:t>Gym</a:t>
            </a:r>
            <a:r>
              <a:rPr lang="hr-HR" sz="2800" b="1" dirty="0">
                <a:solidFill>
                  <a:srgbClr val="EA0000"/>
                </a:solidFill>
              </a:rPr>
              <a:t>® </a:t>
            </a:r>
            <a:r>
              <a:rPr lang="hr-H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metoda aktiviranja mozga za učenje</a:t>
            </a:r>
          </a:p>
          <a:p>
            <a:r>
              <a:rPr lang="hr-H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pomoću kretanja</a:t>
            </a: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temelji </a:t>
            </a:r>
            <a:r>
              <a:rPr lang="hr-H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 na tri jednostavna pravila:</a:t>
            </a:r>
          </a:p>
          <a:p>
            <a:endParaRPr lang="hr-H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indent="-457200">
              <a:buClr>
                <a:srgbClr val="FF0000"/>
              </a:buClr>
              <a:buFont typeface="+mj-lt"/>
              <a:buAutoNum type="arabicPeriod"/>
            </a:pPr>
            <a:r>
              <a:rPr lang="hr-H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Učenje je prirodna aktivnost koja donosi radost i traje  cijeli život.</a:t>
            </a:r>
          </a:p>
          <a:p>
            <a:pPr indent="-457200">
              <a:buClr>
                <a:srgbClr val="FF0000"/>
              </a:buClr>
              <a:buFont typeface="+mj-lt"/>
              <a:buAutoNum type="arabicPeriod"/>
            </a:pPr>
            <a:r>
              <a:rPr lang="hr-H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Teškoće ili tzv. „blokade u učenju” </a:t>
            </a: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 nemogućnosti  </a:t>
            </a:r>
            <a:r>
              <a:rPr lang="hr-H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nošenja sa stresom i neizvjesnošću novih zadataka.</a:t>
            </a:r>
          </a:p>
          <a:p>
            <a:pPr indent="-457200">
              <a:buClr>
                <a:srgbClr val="FF0000"/>
              </a:buClr>
              <a:buFont typeface="+mj-lt"/>
              <a:buAutoNum type="arabicPeriod"/>
            </a:pPr>
            <a:r>
              <a:rPr lang="hr-H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Svi smo ni na neki način </a:t>
            </a: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„blokirani” jer </a:t>
            </a:r>
            <a:r>
              <a:rPr lang="hr-H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nismo naučili kako se kretati. 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2492152" y="50935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r-HR" dirty="0"/>
          </a:p>
        </p:txBody>
      </p:sp>
      <p:sp>
        <p:nvSpPr>
          <p:cNvPr id="6" name="AutoShape 2" descr="data:image/jpeg;base64,/9j/4AAQSkZJRgABAQAAAQABAAD/2wCEAAkGBhQQEBUUEBQQFRQVFBQVFBYVDxQVFRUUFRQVFBQXFBQXHCYfFxkkGRQUHy8gIycpLCwsFR4xNTAqNSYsLCkBCQoKDgwOGg8PGiwkHyUsLCwqKi0sLCwsLCwsKSwsLCwpLCosLCwsLCwsLCkpLCwsLCwpLCwpKSksLCwsLCwsLP/AABEIAKABOwMBIgACEQEDEQH/xAAbAAACAwEBAQAAAAAAAAAAAAAABQEEBgMCB//EADwQAAEDAgQCBwUGBgIDAAAAAAEAAhEDIQQFEjFBUQYTImFxgZEyobHB8AcUQlLR4SNicoKSohUzJDTx/8QAGQEBAQEBAQEAAAAAAAAAAAAAAAMEAgEF/8QAJhEAAgIDAAICAgMAAwAAAAAAAAECEQMSITFBIlEEExRhcTKBsf/aAAwDAQACEQMRAD8A+4qFKEBCFKEAIUIQEoQhACFClACEIQAhCEAIQhACEIQAhQpQAhCEAIQhACEIQAhCEAIQhACEIQAhCEAIQhACEIQAhCEBClCEBCEIQAhSoQEqFKEBClQhAShCEAIQhACEIQAhCEAIQhACEIQEKVCEBKEIQEKUIQAhCEBClChAShQpQEKUKEBKEIQEKUIQEKVClAQhSoQAhCipUDQS4gAAkk2AAuSSgPShYXPPtPZTJbhma/53Tp8miCR5hZbE/adjNUtfTA/KKbY99/euHkiiixSZ9kUL5pkX2p1C8NxTGkHiwaSPI2K+jYXFNqsD2GWuEg/XFexkpeDmUHHydkIQujkEIQgBCEIASfOs+6ns0xqqWtwbPE/omtV8NJ5An0CxLKmpxLrucSSfEqWSWq4VxQ2fSg/OMS9xLqj4PAGB7lbwOeYim67y4CxDrz5q2MvBXr/jhMrN8/s2OMK8Gly7MBWbOx4j5jmFbWey6poePEDyNloVrhK10wzjqwQoUrs4BCEIAQhCAFQzPO6WHH8V0TwFz6IzvMxh6Lqh32aObjt+vkvmLqr8TU1VCTM8fIKWTJqVx49x9mn2nhh/hUwRzJ74S+h9qdXV22N0zeDBA4QuGbdH29WCBtySmr0Yc1oPA28J2Wd5ZGtYIUfWsjz6ni2aqZuPaadx+yZL47lLquFe1wJHOORsfQwvquVY/rqQdx/F4q+PJuZcuLQuoQhWIghCEBCFKEAIQhAQhCEALG/adm5pYdtJpjrXQ7vYNx5khbJfP/tawuptBw3BcPH2Z+K4yOospiVyRkqOUipaw7zzKvYLohSa4GqH1jqAcBLWMBa8hzmtOpzZZEtPHY3jxgHQeRs6wB3MhpaYlpDTcbJxgscLNZYCwvMCZAbPsxtZQhrHsj67x0rYww2WMAYXUsIwQCdVOmYmndupw7UVYMiJhP8AJiGR1egscSD1ZBYBfSYBgWAFt5S7CZZTcQ8tbq5xePFXf+NFNwfS7JBuBs4cQVXf+jFOnw0CEIVTCCEIQAhCEBXzB0Un/wBJ+CxAs6y1XSStUbRmnHtAPt+BwIPhci6zFIdY0FvHmIm8LLmlcqNmCDUdvRco4ldXYiN9lnW5TjBiQ7XS6iLt0XnhBA+KaZllr6tEsp1OreRGoCSD3LxJrhRtei9h62p1lqWukLGZJlDsPTa2pUdUcOLt+/iTC1OU4Xq6TQSSbuJPNxmPKY8lTHadEMyTVlxCEK5mBQpUICUIQgMv09/6G3tq25/XzWUyzDRDlpunXa6plwLuJ4W4fXNL8LSkABZMnZm7EmoWX6VEObfuVjqAWxG3vCRk41tdoFOgaMdpwcQ4GeZdfh+FPA4hkxfkF3qeNi3OsvAZqaPZv5cR6fBPOjHsHwCQ5Tnn3wVGuoYmiWuLf41HQHxaWGbhaTo9Thh8h6LyMamc5JXAbIQhaTICEIQAhCEBCFKhASoUoQELM9PcKH0GE8KnxafnC0yW9IsD1tBw4t7YHMtBsuZK0VwtKabPmQYQ0Dj8LAeR7I2jYr1hoDrLnhsSKrBUAgmQ5vJzTBHuV3A4fWYa4NP5oBPlNl86UtpH2pt27NJl1eGi6u1swYyNbmibCSBJPLmVl3ZLUws1auIq1AXCGlrQAL2aAJJM/wCq0jcJQqPp1XNaXtnq3ESWkiDH5TEhaVzlmKStbJGlpP1NB5he1XwLpYPE/FWFpXg+dJU6IUoQvTwEIQgPFWkHNLXbEEHwKzGLyj7u2zgZdLReY4nu4bLR4nEaNtylFcaydV5CnOKl/pXHkceehTjcyDWdokA8QCfgklHpPQLwzra9R0kAMwtVwBm0llMxHj4px1sWPAkHyMFemlguAZWSvs+hGSou4GprLZm8Twtx8FpBWCQZYAWl3GT/AK7/ADTRjpWrEqRgzS2lwvKVxw1YOFjMGCuyqRBQpQgBQpVTMcWabez7RsOQ7yvUr4eN0rF3S/DB+Hklo0uBuQJHECd+Fu5Z7DPu2IO2yqZzgjWr06lSXdWHES42eYG2xtMeJ5L3l+JBJH5TpPoCPcQp58GvyL/i/kbfEd4zFw2JDeZPJc8JVdaH0nRPs+7ibbhL836P4fHaeuY1xZ7JI7TZEGCudDoLh2VmVmgsdTD9PVuNNvbiZDTfbzUKNq11NK2oHARxTXBYfQwDz9UsyzCaiLdlvx5J2rQXtmLK14QKFKFQiCEIQAhCEAIUIQEoQhACTZ1m+gFjY2gnx4BXc1xgpUnuJiGmOcxaPOFhMpxBqPLHEkOu0k7O4ie8X8jzUpzrhXHjbTl9C6sxrXaACA6S02gkD2fHSP8AUrpgsOQ4EJ9iMiDmlrge4jcHgQeYMFKGY80n9XWZ2xsRZr/5m/pw96xThq7Pp4s23PZbzzNS3RTFGrUc2HdkNieAlzgAYO55q5gX1ajWE0RTlx7Ifqd3SQI+PiqFPNAyrSpkOc+tVDGAAE3kuLiSOy0Ak9wsCm3SHKK1QNFJ726bnQQ0O/lcDztHfKvFbIXFNRly/ff/AAbYGuWlzJu0weUkB3zTSjW1eKxtHrMM5japBJpsJIcTJDWtdc3MEb94T/DY4OiDdUjOnRkzYfa7/Y4QuFHFA2Nj8V3Vk7MbVAhC5YqtoY5x4Anz4e9engvq4kVC7T+Elvpx+KrhskFKsFiSx0nY2d+vinDY4EEHYhSjLYrkhoxJnFAU6jXN2qatUk+0A3T4Wn0VdrSm2e0poOPFn8Qf2g6v9S5Z6hmWpwawS5xAaO8qE6UjVhTlC/o0+T0ooN7zUPrUcu9av1bZ8I8Tt9dy64OhoptaTJAuYiTuY8yl+dt7LXfldfwcI9Zj1K0PkTIqlP8A7PWAxWhwPA2PgtE10iQsnSMptl2P0kMOxMA8iZK5xS9FssL6huhC81H6QSdgCfRWMpzxOJFMS7yHNIX1y9xLt/lyXatV61xd2gOAkiB4LjUEKuGUbr2TzQklfoqYpku8r94n9v8AZJqOF0VXjg4g/wB2kCR5QPJNK+JGuBcgcO+CB8PVTiWAX3uJ+ErTOG8aMuPJ+uWxxpNcP/sL1jHOLSC43B2PDbfgrArNIuJPvVHFuPVkkAO0OdHKBYSORI96xYcD3+R9DP8AkL9fxfk7fZ7jCyhTZUc50s1anGTBI0FxO50kSStusRlVMBzx+Xq6QHcxkz6k+i1WXYnUNJ3G3gtGaFO0ZMOS+MuoQhZjSCEIQAhCEAIUKUAKFKEBjemeZEnqu8eYAB+JPoqmU4QWXDpAC/GVByIA8IB+abZXRgAFYW9ps+nBKONIe4WHCDuLHx+oPmquLyhrvaaCAbcD5Fem1NLjETae+36QrdPEBwWpU10wO4vhSo9HqNJwqMYNf53EucBxAJ9kGBYRsumJb1gkaSWmQHDaONvqymvmE9lgkkG5kCAbxG5VEEsDnwHOgwHO0x3C1hKc8I7htKVt9PeJyz7zRbq7NVosbwDYOBm+mR7lnG130Kmh8gj6EHiFrKOIhgLhM2Md5uvOYZI3EsF4e3Y9xvpd9WU549uryXx5deS8CXDdIZfoHDc/ILUYPFyAD5H9V84xuBfhK0P3mZ4EHiCtXk+PD2hTxzadMpmxRcU4moSrpBU7DW/md7gP1hMMPU1N79ilGdumq1vJs+p/ZaZv4mHGvmLTQEK9RwBp0mvbfV2nDx9kjyhVXiXBo3JA9bLTmkNOnhEeWyljj0tllxIUNdI+S44LJ6NJ2qnTY13MC4HITt5L2WlpI4j6kL0SYVOELa4md31gErxhNRwaduXzK7lp8F4YztI+nseFJ56t2k+XeOCt4WqA5rjcAgpJmuZ9ZijTb7DAGk2u/cx4SB4gpjh7NhScXBm6UJKKcvaNeCl2Z4y/Vt3Ptdw5LtlVXVSHdI9NvdCTVsQBUc5x3cY5kAwIHgqylwxQhcqLOwSTO8c4ANYYPE8QNrcvFXsfjwymXiSBExwncnuG6S12zfeVTDG3sT/InS19nLL33J4C3i79h7ym1QywpaxsADl8SZKtU6/4TxW5M+c0d6RB33XLEQ4gWkh3v3HoPcvArQSfIfJVM0y92JDWtqVKZDtUtDfyuaQZ4Q4rtNLyctN+Bjl7pkjdzi4+Gzf9QPVNKVSDI3CWDLfujuraXOYe20ucSYdcjwBsByhXKL52ufripylGrvhSEJXSXTR4euHtn1HIrquOFaNA08RPf5rssbr0bVfsEIQvD0FClQgBShQgJXHFV9DC7lt3nguqQZ5j5qCmCLe1fjGw5mCvG6R1FWzKiqamLqExJeZjbeLLW0KQa2TwErG5X/7Lydtbo/yK2eMvSgSA4FsjcSCsePts+jl5SEuCe6sOseXt7WsgE3AvHe3b0TvTLpbIt8O5U8sqNADQSSARMH8NjJ2CuMddXiiGaXy4v8OVKwFyYP6/qjE0w5rwLktIgyAbQApqWB8V7YA4A/RXSJxlT2PNGserggTY8xBNvgu2SVO09vn4ju8yfVcurGqAYsbcfJW8HhdNQutBaG+i6RRuKg199JzvJW4qnpdZwnS7kf0WVyLA1KL3NfAAdHOSN7zZbXFUnObDHaTIvE+IPik2Oy2oztU2scALtbIcTMk9596nkhbs8w5Kjq2MsFU7Ud3v+pSfGV9Vd55HSPKyrYPHmGuZcxxN9YMlp7428Cpp1NRLuZJIIgtM3aQdiuNrVFP1OLbLeWUA6uD+UF3yHxWiSTI2fxHH+WPU/snStDwZcv8AyEePxI+8OZxDQfEcfiPVRqSLpRinU8UXNsWkRy9kWPddcm9NaAH8TW08RpLh5EKX7FbTK/ok4qUVZoXOS7NM0FCm59tWzAeLzsPme4L1kGaU8c54ol0MALiWEDtTAE8bFHT3J2fci9re3TLSHfiDXPaH+IIXUm9XKJzCNZFGZmMopTdxJJMk8yTJJ80+w70gySwCe4apwkLOpuXWfSzNt9NLkDuw7+r5BJs0yste4wdMnSQLAG6cZAew7+r5BWs0dFCp/Q73iFocVKJ81TcJujFDEOpTAJ1Rte/M+QU4moNU2GomBsYtw8V5c6yUZix3tUzDhtOx8VLHNwlfo0ZoLLCq79jIuuvNR1r7e8eCr4fF9YwO2PEcjxHquzKhd2Wtc5x2AaST5L6qlyz4bg06Zz++6RJLiP5o+QlXMqxmrks9XxJqO2IAOxFyRz5eCa5WIWLNm2dI+l+P+NqtpeTXYioKmGPF1MtI5xIB9xK4YbEiwU5dVhwmNJs7vBsZVfF4bqa+nhu3+k/vI8lJv2VSptGhy6rYt8x4cfrvV1IqFeCHDh9FPAZVYu0QmqZKEIXZMEIQgIUoQgE3SjPRhaVo6x8hndzcfD5hZvDDSe0ZLgO0Tu4hxdA3mBM964dP62nGUy+dAY0jyc4n3hRhsxbW0uZpe3fVIsdjB57hZpSuTN8MVY7r/WVsDUHXu73H4rXGpNOPD4hYwHRiD/VPqZ+a2FGqHU9xYTvyuo4/LRbKriqPNJgaS8mLQZcY4cNhspfXDuyCSZi19JF+1G3mq2JqNqUhpLSHQZjVbmEr+8CgAHQ0ku7Rc3sAzEtm/wBeC0XRxjw7q2/l9DmvjWAQXDct34gX9AvbcU1kDnyvHG6Q03trNkFjhF3y0yZGoQ2wgSE/whGwgW2XqfTjLjjj53+zs6gTVY9pts4HluCO+5HmmjPeqE27vf3K5hTJHgqIyzbaV+i3TdIXpcalTSR3mP3XZdEiji8nZUJdGl5HtN58CRxIMHySGs3RUc0xYye8kAz7/etWsjm2a0DigwObre0kX3DIBIHmPRQypLpqwynL4+UMsirA1HAH8M+hH6p6vn+B6RseKhaSH0XllRs9tkH2vCO0OYT/ACfPHueGVAS10hjwJBiLkjbfYrzHkXg6y4JdkK+nuXubNcAlmntkD2YG55Ngb8IXynF5tTc4BrmkkwACCSTYAAblfec5o626T7J3E7+Kzx6P0p/62rjJg2laKYPytI00NehvR8YLDNa6OsfD6v8AURZvgBb15ptjsMKtJ9N2z2uaf7hCrYB/YAM2V4Gy1KKSpGGU3KWz8nzTKcC4EteCCw6XA27XL0umD8ZSax7jpIpv0PgAw86bbfzD1TF2VOc/U6q9xniBvtMDuXKj0ca0PFtL363AtnU4kGbnuCxrHJeD6TzQfZMaZNj6dPsHS3V2mxsbAH5eqv52+MPUPd8SAquX5UwBwLQ4GIBAAbE+zy34QrGKy3/xn02kkxIk8QQQPUe9aIqWtMxTcHK0Y0myX4wLs6vBgrhWfqIa25JAA5k7BZbN6VdNt0RwjfuTJaDqLyZAN9ZHHuAXnpJVqYamHYWmwAkioW0xIHAwBtvPkm2WYPqaLKf5WgHx3PvJVpbUvjR83Zb7VZ8hZTJGojjfxN580wwL19GxeDZUpuY8AtcLjbwI71h8b0drUHHQDUZwLRJ/ubvPgs8sbj01wzKfngwoVLJpm+G10GVB7TWgnvaYn9fVKMpyyrUPaa5reJcCPQHda59AFhZw06fKIXcE2nZPNJKSozuDfZP8C+aY7reizOAe4N9k+cBP8ofLSDz58wF7BnOVcL6EIVjMCEIQAhQpQGW+0HKG4jDWkVR/1O4AnfXzb3brC9GsoxGFZUaRTdLtQh4g2jSWk22Fx8gvr1elqCpPwwU549umnH+TKEHD0z5jiadVrHVsRppNYNTpqNP9jC0SdrWBuPFPsJXbTcWartodcWgHYl4E8/YKf5hklGu3RWo0qjZkB9NrgDzAIsV7/wCGpFznGmwuewU3EiS5g1Q107jtOsfzHmo/p6av5cWuoS1Gsfo6lzWOLNQAaYMkxEbXlK8Vkb6zP4zHEgzDXEGO58iOBhbRmW02lpDGS0QDpEgcgeAUvpruMPs5/luLvGYzLMsq0yZpkgewCKY0jkSDJTChRqisanVCdIE9aYjj2YidrrQNpQuzKd17oSl+TKUm37MzlTcVTc7VD2lxI1VANMmYADNu8laDDVqkNPY1bObNgObXRfhYwrbKQVilSuu4xonkzby2aRNFhN3HwA4ePNWFACldkG7ISrEZPSBtTp/4D9E2XOo1eNWFJrwLMPlTJPYZ/iP0TKjhw3YAeSKQXVEkg5N+Sti2SqRoJnUC4aUZ4cKNOFbJ7K5hq9kWXqPCgKa6NprtoXprFzR1Z0wzIC7LxTEL0ujwx2cZEytVc92oEng4tHoOK8ZNkbKFdtRocSLdpxcBO8A7HvWnq4cSuQoAFT0V2V/Y6qxmhQ02UqhIqV6pm3wVGpWIKuViZXEUpXjCJw9cndWsXTL6TmzBLSJ5SFzpUlaIslHt9MP1eIa8RSBbEmKjbOkzAPd3q9h6WI1dlrm3HaLgbE3DoM23lP2Ye6tU2QFNY/7NH8h/SKmWmrfrgByMg/QV5CFRKjPJ27BCEL08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4" descr="data:image/jpeg;base64,/9j/4AAQSkZJRgABAQAAAQABAAD/2wCEAAkGBhQQEBUUEBQQFRQVFBQVFBYVDxQVFRUUFRQVFBQXFBQXHCYfFxkkGRQUHy8gIycpLCwsFR4xNTAqNSYsLCkBCQoKDgwOGg8PGiwkHyUsLCwqKi0sLCwsLCwsKSwsLCwpLCosLCwsLCwsLCkpLCwsLCwpLCwpKSksLCwsLCwsLP/AABEIAKABOwMBIgACEQEDEQH/xAAbAAACAwEBAQAAAAAAAAAAAAAABQEEBgMCB//EADwQAAEDAgQCBwUGBgIDAAAAAAEAAhEDIQQFEjFBUQYTImFxgZEyobHB8AcUQlLR4SNicoKSohUzJDTx/8QAGQEBAQEBAQEAAAAAAAAAAAAAAAMEAgEF/8QAJhEAAgIDAAICAgMAAwAAAAAAAAECEQMSITFBIlEEExRhcTKBsf/aAAwDAQACEQMRAD8A+4qFKEBCFKEAIUIQEoQhACFClACEIQAhCEAIQhACEIQAhQpQAhCEAIQhACEIQAhCEAIQhACEIQAhCEAIQhACEIQAhCEBClCEBCEIQAhSoQEqFKEBClQhAShCEAIQhACEIQAhCEAIQhACEIQEKVCEBKEIQEKUIQAhCEBClChAShQpQEKUKEBKEIQEKUIQEKVClAQhSoQAhCipUDQS4gAAkk2AAuSSgPShYXPPtPZTJbhma/53Tp8miCR5hZbE/adjNUtfTA/KKbY99/euHkiiixSZ9kUL5pkX2p1C8NxTGkHiwaSPI2K+jYXFNqsD2GWuEg/XFexkpeDmUHHydkIQujkEIQgBCEIASfOs+6ns0xqqWtwbPE/omtV8NJ5An0CxLKmpxLrucSSfEqWSWq4VxQ2fSg/OMS9xLqj4PAGB7lbwOeYim67y4CxDrz5q2MvBXr/jhMrN8/s2OMK8Gly7MBWbOx4j5jmFbWey6poePEDyNloVrhK10wzjqwQoUrs4BCEIAQhCAFQzPO6WHH8V0TwFz6IzvMxh6Lqh32aObjt+vkvmLqr8TU1VCTM8fIKWTJqVx49x9mn2nhh/hUwRzJ74S+h9qdXV22N0zeDBA4QuGbdH29WCBtySmr0Yc1oPA28J2Wd5ZGtYIUfWsjz6ni2aqZuPaadx+yZL47lLquFe1wJHOORsfQwvquVY/rqQdx/F4q+PJuZcuLQuoQhWIghCEBCFKEAIQhAQhCEALG/adm5pYdtJpjrXQ7vYNx5khbJfP/tawuptBw3BcPH2Z+K4yOospiVyRkqOUipaw7zzKvYLohSa4GqH1jqAcBLWMBa8hzmtOpzZZEtPHY3jxgHQeRs6wB3MhpaYlpDTcbJxgscLNZYCwvMCZAbPsxtZQhrHsj67x0rYww2WMAYXUsIwQCdVOmYmndupw7UVYMiJhP8AJiGR1egscSD1ZBYBfSYBgWAFt5S7CZZTcQ8tbq5xePFXf+NFNwfS7JBuBs4cQVXf+jFOnw0CEIVTCCEIQAhCEBXzB0Un/wBJ+CxAs6y1XSStUbRmnHtAPt+BwIPhci6zFIdY0FvHmIm8LLmlcqNmCDUdvRco4ldXYiN9lnW5TjBiQ7XS6iLt0XnhBA+KaZllr6tEsp1OreRGoCSD3LxJrhRtei9h62p1lqWukLGZJlDsPTa2pUdUcOLt+/iTC1OU4Xq6TQSSbuJPNxmPKY8lTHadEMyTVlxCEK5mBQpUICUIQgMv09/6G3tq25/XzWUyzDRDlpunXa6plwLuJ4W4fXNL8LSkABZMnZm7EmoWX6VEObfuVjqAWxG3vCRk41tdoFOgaMdpwcQ4GeZdfh+FPA4hkxfkF3qeNi3OsvAZqaPZv5cR6fBPOjHsHwCQ5Tnn3wVGuoYmiWuLf41HQHxaWGbhaTo9Thh8h6LyMamc5JXAbIQhaTICEIQAhCEBCFKhASoUoQELM9PcKH0GE8KnxafnC0yW9IsD1tBw4t7YHMtBsuZK0VwtKabPmQYQ0Dj8LAeR7I2jYr1hoDrLnhsSKrBUAgmQ5vJzTBHuV3A4fWYa4NP5oBPlNl86UtpH2pt27NJl1eGi6u1swYyNbmibCSBJPLmVl3ZLUws1auIq1AXCGlrQAL2aAJJM/wCq0jcJQqPp1XNaXtnq3ESWkiDH5TEhaVzlmKStbJGlpP1NB5he1XwLpYPE/FWFpXg+dJU6IUoQvTwEIQgPFWkHNLXbEEHwKzGLyj7u2zgZdLReY4nu4bLR4nEaNtylFcaydV5CnOKl/pXHkceehTjcyDWdokA8QCfgklHpPQLwzra9R0kAMwtVwBm0llMxHj4px1sWPAkHyMFemlguAZWSvs+hGSou4GprLZm8Twtx8FpBWCQZYAWl3GT/AK7/ADTRjpWrEqRgzS2lwvKVxw1YOFjMGCuyqRBQpQgBQpVTMcWabez7RsOQ7yvUr4eN0rF3S/DB+Hklo0uBuQJHECd+Fu5Z7DPu2IO2yqZzgjWr06lSXdWHES42eYG2xtMeJ5L3l+JBJH5TpPoCPcQp58GvyL/i/kbfEd4zFw2JDeZPJc8JVdaH0nRPs+7ibbhL836P4fHaeuY1xZ7JI7TZEGCudDoLh2VmVmgsdTD9PVuNNvbiZDTfbzUKNq11NK2oHARxTXBYfQwDz9UsyzCaiLdlvx5J2rQXtmLK14QKFKFQiCEIQAhCEAIUIQEoQhACTZ1m+gFjY2gnx4BXc1xgpUnuJiGmOcxaPOFhMpxBqPLHEkOu0k7O4ie8X8jzUpzrhXHjbTl9C6sxrXaACA6S02gkD2fHSP8AUrpgsOQ4EJ9iMiDmlrge4jcHgQeYMFKGY80n9XWZ2xsRZr/5m/pw96xThq7Pp4s23PZbzzNS3RTFGrUc2HdkNieAlzgAYO55q5gX1ajWE0RTlx7Ifqd3SQI+PiqFPNAyrSpkOc+tVDGAAE3kuLiSOy0Ak9wsCm3SHKK1QNFJ726bnQQ0O/lcDztHfKvFbIXFNRly/ff/AAbYGuWlzJu0weUkB3zTSjW1eKxtHrMM5japBJpsJIcTJDWtdc3MEb94T/DY4OiDdUjOnRkzYfa7/Y4QuFHFA2Nj8V3Vk7MbVAhC5YqtoY5x4Anz4e9engvq4kVC7T+Elvpx+KrhskFKsFiSx0nY2d+vinDY4EEHYhSjLYrkhoxJnFAU6jXN2qatUk+0A3T4Wn0VdrSm2e0poOPFn8Qf2g6v9S5Z6hmWpwawS5xAaO8qE6UjVhTlC/o0+T0ooN7zUPrUcu9av1bZ8I8Tt9dy64OhoptaTJAuYiTuY8yl+dt7LXfldfwcI9Zj1K0PkTIqlP8A7PWAxWhwPA2PgtE10iQsnSMptl2P0kMOxMA8iZK5xS9FssL6huhC81H6QSdgCfRWMpzxOJFMS7yHNIX1y9xLt/lyXatV61xd2gOAkiB4LjUEKuGUbr2TzQklfoqYpku8r94n9v8AZJqOF0VXjg4g/wB2kCR5QPJNK+JGuBcgcO+CB8PVTiWAX3uJ+ErTOG8aMuPJ+uWxxpNcP/sL1jHOLSC43B2PDbfgrArNIuJPvVHFuPVkkAO0OdHKBYSORI96xYcD3+R9DP8AkL9fxfk7fZ7jCyhTZUc50s1anGTBI0FxO50kSStusRlVMBzx+Xq6QHcxkz6k+i1WXYnUNJ3G3gtGaFO0ZMOS+MuoQhZjSCEIQAhCEAIUKUAKFKEBjemeZEnqu8eYAB+JPoqmU4QWXDpAC/GVByIA8IB+abZXRgAFYW9ps+nBKONIe4WHCDuLHx+oPmquLyhrvaaCAbcD5Fem1NLjETae+36QrdPEBwWpU10wO4vhSo9HqNJwqMYNf53EucBxAJ9kGBYRsumJb1gkaSWmQHDaONvqymvmE9lgkkG5kCAbxG5VEEsDnwHOgwHO0x3C1hKc8I7htKVt9PeJyz7zRbq7NVosbwDYOBm+mR7lnG130Kmh8gj6EHiFrKOIhgLhM2Md5uvOYZI3EsF4e3Y9xvpd9WU549uryXx5deS8CXDdIZfoHDc/ILUYPFyAD5H9V84xuBfhK0P3mZ4EHiCtXk+PD2hTxzadMpmxRcU4moSrpBU7DW/md7gP1hMMPU1N79ilGdumq1vJs+p/ZaZv4mHGvmLTQEK9RwBp0mvbfV2nDx9kjyhVXiXBo3JA9bLTmkNOnhEeWyljj0tllxIUNdI+S44LJ6NJ2qnTY13MC4HITt5L2WlpI4j6kL0SYVOELa4md31gErxhNRwaduXzK7lp8F4YztI+nseFJ56t2k+XeOCt4WqA5rjcAgpJmuZ9ZijTb7DAGk2u/cx4SB4gpjh7NhScXBm6UJKKcvaNeCl2Z4y/Vt3Ptdw5LtlVXVSHdI9NvdCTVsQBUc5x3cY5kAwIHgqylwxQhcqLOwSTO8c4ANYYPE8QNrcvFXsfjwymXiSBExwncnuG6S12zfeVTDG3sT/InS19nLL33J4C3i79h7ym1QywpaxsADl8SZKtU6/4TxW5M+c0d6RB33XLEQ4gWkh3v3HoPcvArQSfIfJVM0y92JDWtqVKZDtUtDfyuaQZ4Q4rtNLyctN+Bjl7pkjdzi4+Gzf9QPVNKVSDI3CWDLfujuraXOYe20ucSYdcjwBsByhXKL52ufripylGrvhSEJXSXTR4euHtn1HIrquOFaNA08RPf5rssbr0bVfsEIQvD0FClQgBShQgJXHFV9DC7lt3nguqQZ5j5qCmCLe1fjGw5mCvG6R1FWzKiqamLqExJeZjbeLLW0KQa2TwErG5X/7Lydtbo/yK2eMvSgSA4FsjcSCsePts+jl5SEuCe6sOseXt7WsgE3AvHe3b0TvTLpbIt8O5U8sqNADQSSARMH8NjJ2CuMddXiiGaXy4v8OVKwFyYP6/qjE0w5rwLktIgyAbQApqWB8V7YA4A/RXSJxlT2PNGserggTY8xBNvgu2SVO09vn4ju8yfVcurGqAYsbcfJW8HhdNQutBaG+i6RRuKg199JzvJW4qnpdZwnS7kf0WVyLA1KL3NfAAdHOSN7zZbXFUnObDHaTIvE+IPik2Oy2oztU2scALtbIcTMk9596nkhbs8w5Kjq2MsFU7Ud3v+pSfGV9Vd55HSPKyrYPHmGuZcxxN9YMlp7428Cpp1NRLuZJIIgtM3aQdiuNrVFP1OLbLeWUA6uD+UF3yHxWiSTI2fxHH+WPU/snStDwZcv8AyEePxI+8OZxDQfEcfiPVRqSLpRinU8UXNsWkRy9kWPddcm9NaAH8TW08RpLh5EKX7FbTK/ok4qUVZoXOS7NM0FCm59tWzAeLzsPme4L1kGaU8c54ol0MALiWEDtTAE8bFHT3J2fci9re3TLSHfiDXPaH+IIXUm9XKJzCNZFGZmMopTdxJJMk8yTJJ80+w70gySwCe4apwkLOpuXWfSzNt9NLkDuw7+r5BJs0yste4wdMnSQLAG6cZAew7+r5BWs0dFCp/Q73iFocVKJ81TcJujFDEOpTAJ1Rte/M+QU4moNU2GomBsYtw8V5c6yUZix3tUzDhtOx8VLHNwlfo0ZoLLCq79jIuuvNR1r7e8eCr4fF9YwO2PEcjxHquzKhd2Wtc5x2AaST5L6qlyz4bg06Zz++6RJLiP5o+QlXMqxmrks9XxJqO2IAOxFyRz5eCa5WIWLNm2dI+l+P+NqtpeTXYioKmGPF1MtI5xIB9xK4YbEiwU5dVhwmNJs7vBsZVfF4bqa+nhu3+k/vI8lJv2VSptGhy6rYt8x4cfrvV1IqFeCHDh9FPAZVYu0QmqZKEIXZMEIQgIUoQgE3SjPRhaVo6x8hndzcfD5hZvDDSe0ZLgO0Tu4hxdA3mBM964dP62nGUy+dAY0jyc4n3hRhsxbW0uZpe3fVIsdjB57hZpSuTN8MVY7r/WVsDUHXu73H4rXGpNOPD4hYwHRiD/VPqZ+a2FGqHU9xYTvyuo4/LRbKriqPNJgaS8mLQZcY4cNhspfXDuyCSZi19JF+1G3mq2JqNqUhpLSHQZjVbmEr+8CgAHQ0ku7Rc3sAzEtm/wBeC0XRxjw7q2/l9DmvjWAQXDct34gX9AvbcU1kDnyvHG6Q03trNkFjhF3y0yZGoQ2wgSE/whGwgW2XqfTjLjjj53+zs6gTVY9pts4HluCO+5HmmjPeqE27vf3K5hTJHgqIyzbaV+i3TdIXpcalTSR3mP3XZdEiji8nZUJdGl5HtN58CRxIMHySGs3RUc0xYye8kAz7/etWsjm2a0DigwObre0kX3DIBIHmPRQypLpqwynL4+UMsirA1HAH8M+hH6p6vn+B6RseKhaSH0XllRs9tkH2vCO0OYT/ACfPHueGVAS10hjwJBiLkjbfYrzHkXg6y4JdkK+nuXubNcAlmntkD2YG55Ngb8IXynF5tTc4BrmkkwACCSTYAAblfec5o626T7J3E7+Kzx6P0p/62rjJg2laKYPytI00NehvR8YLDNa6OsfD6v8AURZvgBb15ptjsMKtJ9N2z2uaf7hCrYB/YAM2V4Gy1KKSpGGU3KWz8nzTKcC4EteCCw6XA27XL0umD8ZSax7jpIpv0PgAw86bbfzD1TF2VOc/U6q9xniBvtMDuXKj0ca0PFtL363AtnU4kGbnuCxrHJeD6TzQfZMaZNj6dPsHS3V2mxsbAH5eqv52+MPUPd8SAquX5UwBwLQ4GIBAAbE+zy34QrGKy3/xn02kkxIk8QQQPUe9aIqWtMxTcHK0Y0myX4wLs6vBgrhWfqIa25JAA5k7BZbN6VdNt0RwjfuTJaDqLyZAN9ZHHuAXnpJVqYamHYWmwAkioW0xIHAwBtvPkm2WYPqaLKf5WgHx3PvJVpbUvjR83Zb7VZ8hZTJGojjfxN580wwL19GxeDZUpuY8AtcLjbwI71h8b0drUHHQDUZwLRJ/ubvPgs8sbj01wzKfngwoVLJpm+G10GVB7TWgnvaYn9fVKMpyyrUPaa5reJcCPQHda59AFhZw06fKIXcE2nZPNJKSozuDfZP8C+aY7reizOAe4N9k+cBP8ofLSDz58wF7BnOVcL6EIVjMCEIQAhQpQGW+0HKG4jDWkVR/1O4AnfXzb3brC9GsoxGFZUaRTdLtQh4g2jSWk22Fx8gvr1elqCpPwwU549umnH+TKEHD0z5jiadVrHVsRppNYNTpqNP9jC0SdrWBuPFPsJXbTcWartodcWgHYl4E8/YKf5hklGu3RWo0qjZkB9NrgDzAIsV7/wCGpFznGmwuewU3EiS5g1Q107jtOsfzHmo/p6av5cWuoS1Gsfo6lzWOLNQAaYMkxEbXlK8Vkb6zP4zHEgzDXEGO58iOBhbRmW02lpDGS0QDpEgcgeAUvpruMPs5/luLvGYzLMsq0yZpkgewCKY0jkSDJTChRqisanVCdIE9aYjj2YidrrQNpQuzKd17oSl+TKUm37MzlTcVTc7VD2lxI1VANMmYADNu8laDDVqkNPY1bObNgObXRfhYwrbKQVilSuu4xonkzby2aRNFhN3HwA4ePNWFACldkG7ISrEZPSBtTp/4D9E2XOo1eNWFJrwLMPlTJPYZ/iP0TKjhw3YAeSKQXVEkg5N+Sti2SqRoJnUC4aUZ4cKNOFbJ7K5hq9kWXqPCgKa6NprtoXprFzR1Z0wzIC7LxTEL0ujwx2cZEytVc92oEng4tHoOK8ZNkbKFdtRocSLdpxcBO8A7HvWnq4cSuQoAFT0V2V/Y6qxmhQ02UqhIqV6pm3wVGpWIKuViZXEUpXjCJw9cndWsXTL6TmzBLSJ5SFzpUlaIslHt9MP1eIa8RSBbEmKjbOkzAPd3q9h6WI1dlrm3HaLgbE3DoM23lP2Ye6tU2QFNY/7NH8h/SKmWmrfrgByMg/QV5CFRKjPJ27BCEL08P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692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107505" y="548680"/>
            <a:ext cx="90364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FF0000"/>
                </a:solidFill>
              </a:rPr>
              <a:t>Cilj</a:t>
            </a: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Brain</a:t>
            </a: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Gym</a:t>
            </a: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®-a </a:t>
            </a:r>
          </a:p>
          <a:p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Integriranje i maksimalno korištenje obiju polutki </a:t>
            </a:r>
          </a:p>
          <a:p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                     inteligentno djelovanje.                    </a:t>
            </a:r>
          </a:p>
          <a:p>
            <a:endParaRPr lang="hr-HR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hr-HR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Brain</a:t>
            </a:r>
            <a:r>
              <a:rPr lang="hr-HR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Gym</a:t>
            </a: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® utječe na:</a:t>
            </a:r>
          </a:p>
          <a:p>
            <a:pPr marL="457200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"/>
            </a:pP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stanje opće motoričke kondicije, </a:t>
            </a:r>
          </a:p>
          <a:p>
            <a:pPr marL="457200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"/>
            </a:pP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koncentraciju i pamćenje, </a:t>
            </a:r>
          </a:p>
          <a:p>
            <a:pPr marL="457200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"/>
            </a:pP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čitanje, pisanje, jezične i matematičke vještine, </a:t>
            </a:r>
          </a:p>
          <a:p>
            <a:pPr marL="457200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"/>
            </a:pP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logičko mišljenje, razumijevanje, organizacijske vještine, </a:t>
            </a:r>
          </a:p>
          <a:p>
            <a:pPr marL="457200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"/>
            </a:pP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emocionalnu ravnotežu, </a:t>
            </a:r>
          </a:p>
          <a:p>
            <a:pPr marL="457200" indent="-457200">
              <a:buClr>
                <a:srgbClr val="FF0000"/>
              </a:buClr>
              <a:buSzPct val="100000"/>
              <a:buFont typeface="Wingdings" panose="05000000000000000000" pitchFamily="2" charset="2"/>
              <a:buChar char=""/>
            </a:pPr>
            <a:r>
              <a:rPr lang="hr-H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smanjenje hiperaktivnosti i napetosti. </a:t>
            </a:r>
          </a:p>
        </p:txBody>
      </p:sp>
      <p:sp>
        <p:nvSpPr>
          <p:cNvPr id="3" name="Strelica udesno 2"/>
          <p:cNvSpPr/>
          <p:nvPr/>
        </p:nvSpPr>
        <p:spPr>
          <a:xfrm>
            <a:off x="1331640" y="1556792"/>
            <a:ext cx="792088" cy="2880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743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94122"/>
          </a:xfrm>
        </p:spPr>
        <p:txBody>
          <a:bodyPr>
            <a:normAutofit/>
          </a:bodyPr>
          <a:lstStyle/>
          <a:p>
            <a:pPr algn="l"/>
            <a:r>
              <a:rPr lang="hr-H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Križno </a:t>
            </a:r>
            <a:r>
              <a:rPr lang="hr-H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hodanje</a:t>
            </a:r>
            <a:endParaRPr lang="hr-H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Rezervirano mjesto sadržaja 3" descr="Sika 1. Križno hodanje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266429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Slika 4" descr="Slika 2.Križno hodanje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204864"/>
            <a:ext cx="2664296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avokutnik 5"/>
          <p:cNvSpPr/>
          <p:nvPr/>
        </p:nvSpPr>
        <p:spPr>
          <a:xfrm>
            <a:off x="6012160" y="2564904"/>
            <a:ext cx="25922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Vježbom se poboljšava učenje, pamćenje, čitanje i tjelesna koordinacija.</a:t>
            </a:r>
            <a:r>
              <a:rPr lang="hr-HR" sz="2800" b="1" i="1" dirty="0">
                <a:solidFill>
                  <a:schemeClr val="tx1">
                    <a:lumMod val="9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Pravokutnik 2"/>
          <p:cNvSpPr/>
          <p:nvPr/>
        </p:nvSpPr>
        <p:spPr>
          <a:xfrm>
            <a:off x="3971561" y="1124744"/>
            <a:ext cx="43182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anose="020F0502020204030204" pitchFamily="34" charset="0"/>
              </a:rPr>
              <a:t>CROSS CRAWL</a:t>
            </a:r>
            <a:endParaRPr lang="hr-HR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27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Kvačenje</a:t>
            </a:r>
            <a:endParaRPr lang="hr-H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Rezervirano mjesto sadržaja 3" descr="Slika 3. Kvačenj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0243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utnik 4"/>
          <p:cNvSpPr/>
          <p:nvPr/>
        </p:nvSpPr>
        <p:spPr>
          <a:xfrm>
            <a:off x="3707904" y="2492896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32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itchFamily="18" charset="0"/>
                <a:cs typeface="Times New Roman" pitchFamily="18" charset="0"/>
              </a:rPr>
              <a:t>Zadržavanjem položaja dvije minute smanjuje se stres te se učenik lakše može usredotočiti na zadatak ili nastali problem. </a:t>
            </a:r>
          </a:p>
        </p:txBody>
      </p:sp>
      <p:sp>
        <p:nvSpPr>
          <p:cNvPr id="3" name="Pravokutnik 2"/>
          <p:cNvSpPr/>
          <p:nvPr/>
        </p:nvSpPr>
        <p:spPr>
          <a:xfrm>
            <a:off x="4549549" y="1124744"/>
            <a:ext cx="3466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HOOK–UPS</a:t>
            </a:r>
            <a:endParaRPr lang="hr-HR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164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5698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144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Autofit/>
          </a:bodyPr>
          <a:lstStyle/>
          <a:p>
            <a:pPr algn="r"/>
            <a:r>
              <a:rPr lang="hr-H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Misleća kapa </a:t>
            </a:r>
          </a:p>
        </p:txBody>
      </p:sp>
      <p:pic>
        <p:nvPicPr>
          <p:cNvPr id="4" name="Rezervirano mjesto sadržaja 3" descr="Slika 4. Misleća kapa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244793"/>
            <a:ext cx="49685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avokutnik 4"/>
          <p:cNvSpPr/>
          <p:nvPr/>
        </p:nvSpPr>
        <p:spPr>
          <a:xfrm>
            <a:off x="755576" y="5301208"/>
            <a:ext cx="7668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Times New Roman" pitchFamily="18" charset="0"/>
              </a:rPr>
              <a:t>Preporuča se za </a:t>
            </a:r>
            <a:r>
              <a:rPr lang="hr-HR" sz="3600" i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Times New Roman" pitchFamily="18" charset="0"/>
              </a:rPr>
              <a:t>poboljšanje slušanja, pamćenja i prisjećanja. </a:t>
            </a:r>
          </a:p>
        </p:txBody>
      </p:sp>
      <p:sp>
        <p:nvSpPr>
          <p:cNvPr id="3" name="Pravokutnik 2"/>
          <p:cNvSpPr/>
          <p:nvPr/>
        </p:nvSpPr>
        <p:spPr>
          <a:xfrm>
            <a:off x="1380327" y="1196752"/>
            <a:ext cx="57470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THINKING CAP</a:t>
            </a:r>
            <a:endParaRPr lang="hr-HR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24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pPr algn="l"/>
            <a:r>
              <a:rPr lang="hr-H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Moždane tipke </a:t>
            </a:r>
          </a:p>
        </p:txBody>
      </p:sp>
      <p:pic>
        <p:nvPicPr>
          <p:cNvPr id="4" name="Rezervirano mjesto sadržaja 3" descr="Slika 5. Moždane tipke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192090"/>
            <a:ext cx="2808312" cy="4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851920" y="3543400"/>
            <a:ext cx="428396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hr-HR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Vježba poboljšava koncentraciju prije ispita. </a:t>
            </a:r>
          </a:p>
        </p:txBody>
      </p:sp>
      <p:sp>
        <p:nvSpPr>
          <p:cNvPr id="3" name="Pravokutnik 2"/>
          <p:cNvSpPr/>
          <p:nvPr/>
        </p:nvSpPr>
        <p:spPr>
          <a:xfrm>
            <a:off x="3244875" y="1268760"/>
            <a:ext cx="5024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BRAIN BUTTONS</a:t>
            </a:r>
            <a:endParaRPr lang="hr-HR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79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3.gstatic.com/images?q=tbn:ANd9GcS5BxtsaF16EisMUidhfilqW0Ja4jMI0RhRVo71GysQUQYM0GtT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564904"/>
            <a:ext cx="2908548" cy="217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994122"/>
          </a:xfrm>
        </p:spPr>
        <p:txBody>
          <a:bodyPr>
            <a:noAutofit/>
          </a:bodyPr>
          <a:lstStyle/>
          <a:p>
            <a:pPr algn="l"/>
            <a:r>
              <a:rPr lang="hr-H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Energetsko </a:t>
            </a:r>
            <a:r>
              <a:rPr lang="hr-H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zijevanje</a:t>
            </a:r>
            <a:endParaRPr lang="hr-H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67544" y="2636912"/>
            <a:ext cx="561662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Times New Roman" pitchFamily="18" charset="0"/>
              </a:rPr>
              <a:t>Vježba </a:t>
            </a:r>
            <a:r>
              <a:rPr lang="hr-HR" sz="3600" i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Times New Roman" pitchFamily="18" charset="0"/>
              </a:rPr>
              <a:t>opušta </a:t>
            </a:r>
            <a:r>
              <a:rPr lang="hr-HR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Times New Roman" pitchFamily="18" charset="0"/>
              </a:rPr>
              <a:t>lice. Preporučuje </a:t>
            </a:r>
            <a:r>
              <a:rPr lang="hr-HR" sz="3600" i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Times New Roman" pitchFamily="18" charset="0"/>
              </a:rPr>
              <a:t>se izvoditi kod </a:t>
            </a:r>
            <a:r>
              <a:rPr lang="hr-HR" sz="3600" i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Times New Roman" pitchFamily="18" charset="0"/>
              </a:rPr>
              <a:t>teškoća u </a:t>
            </a:r>
            <a:r>
              <a:rPr lang="hr-HR" sz="3600" i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itchFamily="18" charset="0"/>
                <a:cs typeface="Times New Roman" pitchFamily="18" charset="0"/>
              </a:rPr>
              <a:t>čitanju jer poboljšava koordinaciju očiju, smanjuje stres i poboljšava komunikaciju. </a:t>
            </a:r>
          </a:p>
        </p:txBody>
      </p:sp>
      <p:sp>
        <p:nvSpPr>
          <p:cNvPr id="3" name="Pravokutnik 2"/>
          <p:cNvSpPr/>
          <p:nvPr/>
        </p:nvSpPr>
        <p:spPr>
          <a:xfrm>
            <a:off x="1242051" y="1124744"/>
            <a:ext cx="57898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54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ENERGY YAWN</a:t>
            </a:r>
            <a:endParaRPr lang="hr-HR" sz="54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45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Lijena </a:t>
            </a:r>
            <a:r>
              <a:rPr lang="hr-HR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osmica</a:t>
            </a:r>
            <a:endParaRPr lang="hr-H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Rezervirano mjesto sadržaja 3" descr="Slika 6.Lijena osmica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51845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67544" y="4581128"/>
            <a:ext cx="83529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sz="3000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Vježbom se poboljšava vještina čitanja, pisanja i slikanja. Za poboljšanje koordinacije ruka–oko pri izvođenju osmice potrebno je očima pratiti kretanje prsta.</a:t>
            </a:r>
            <a:endParaRPr kumimoji="0" lang="hr-HR" sz="3000" i="1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3" name="Pravokutnik 2"/>
          <p:cNvSpPr/>
          <p:nvPr/>
        </p:nvSpPr>
        <p:spPr>
          <a:xfrm>
            <a:off x="5681637" y="1628800"/>
            <a:ext cx="30499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hr-HR" sz="9600" b="1" i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∞</a:t>
            </a:r>
            <a:endParaRPr lang="hr-HR" sz="96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618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188640"/>
            <a:ext cx="5904656" cy="64087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Literatura: </a:t>
            </a:r>
          </a:p>
          <a:p>
            <a:pPr marL="0" indent="0">
              <a:buNone/>
            </a:pPr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Dennison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P., </a:t>
            </a:r>
            <a:r>
              <a:rPr lang="hr-HR" sz="3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Brain</a:t>
            </a:r>
            <a:r>
              <a:rPr lang="hr-HR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3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Gym</a:t>
            </a:r>
            <a:r>
              <a:rPr lang="hr-HR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® i ja,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Ostvarenje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Buševec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2007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Dennison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P., </a:t>
            </a:r>
            <a:r>
              <a:rPr lang="hr-HR" sz="3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Brain</a:t>
            </a:r>
            <a:r>
              <a:rPr lang="hr-HR" sz="3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31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Gym</a:t>
            </a:r>
            <a:r>
              <a:rPr lang="hr-HR" sz="31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®, 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Priručnik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 obitelj i edukatore, Ostvarenje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Buševec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2007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/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Kako uspješno poučavati odrasle, Priručnik ASOO, Zagreb 2013. </a:t>
            </a:r>
          </a:p>
          <a:p>
            <a:pPr lvl="0"/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Bunčić, K.,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Ivković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Đ., Janković, J.,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Penava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A.: Igrom do sebe, Alineja Zagreb 1998.</a:t>
            </a:r>
          </a:p>
          <a:p>
            <a:pPr lvl="0"/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Hannaford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C., Očima i ušima, rukama i nogama, Ostvarenje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Buševec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2008. </a:t>
            </a:r>
          </a:p>
          <a:p>
            <a:pPr lvl="0"/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Zarevski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P., Psihologija pamćenja i učenja. Naklada slap  Jastrebarsko 1997.</a:t>
            </a:r>
          </a:p>
          <a:p>
            <a:pPr lvl="0"/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Buzan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T.: Savršeno pamćenje,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Veble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commerce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Zagreb 2007.</a:t>
            </a:r>
          </a:p>
          <a:p>
            <a:pPr lvl="0"/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Suvremene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spoznaje o funkcioniranju mozga i mehanizmima učenja i pamćenja, Đogaš, Z., Tjedan mozga, Split 2013.</a:t>
            </a:r>
          </a:p>
          <a:p>
            <a:pPr lvl="0"/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Izvori na </a:t>
            </a:r>
            <a:r>
              <a:rPr lang="hr-H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internetu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838" y="3636594"/>
            <a:ext cx="2744734" cy="2744734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01" y="404664"/>
            <a:ext cx="176212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35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323528" y="1412776"/>
            <a:ext cx="8280920" cy="4031873"/>
          </a:xfrm>
          <a:prstGeom prst="rect">
            <a:avLst/>
          </a:prstGeom>
          <a:solidFill>
            <a:schemeClr val="accent6">
              <a:lumMod val="20000"/>
              <a:lumOff val="80000"/>
              <a:alpha val="5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hr-HR" sz="3600" b="1" i="1" spc="50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„</a:t>
            </a:r>
            <a:r>
              <a:rPr lang="hr-HR" sz="3600" b="1" i="1" cap="none" spc="50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Učiti</a:t>
            </a:r>
            <a:r>
              <a:rPr lang="hr-HR" sz="3600" b="1" i="1" cap="none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3600" b="1" i="1" spc="50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– znači pronalaziti ono što već znamo. </a:t>
            </a:r>
          </a:p>
          <a:p>
            <a:pPr marL="0" indent="0">
              <a:buNone/>
            </a:pPr>
            <a:r>
              <a:rPr lang="hr-HR" sz="3600" b="1" i="1" spc="50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Stvarati – znači pokazati da to znamo.</a:t>
            </a:r>
          </a:p>
          <a:p>
            <a:pPr marL="0" indent="0">
              <a:buNone/>
            </a:pPr>
            <a:r>
              <a:rPr lang="hr-HR" sz="3600" b="1" i="1" spc="50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Poučavati – znači podsjetiti druge da to znaju isto tako dobro kao i ti. </a:t>
            </a:r>
          </a:p>
          <a:p>
            <a:pPr marL="0" indent="0">
              <a:buNone/>
            </a:pPr>
            <a:r>
              <a:rPr lang="hr-HR" sz="3600" b="1" i="1" spc="50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Svi ste vi učenici, stvaraoci, učitelji.”</a:t>
            </a:r>
          </a:p>
          <a:p>
            <a:pPr marL="0" indent="0">
              <a:buNone/>
            </a:pPr>
            <a:r>
              <a:rPr lang="hr-HR" sz="3600" b="1" i="1" spc="50" dirty="0" smtClean="0">
                <a:ln w="11430"/>
                <a:solidFill>
                  <a:schemeClr val="tx2">
                    <a:lumMod val="75000"/>
                  </a:schemeClr>
                </a:solidFill>
              </a:rPr>
              <a:t>							</a:t>
            </a:r>
            <a:r>
              <a:rPr lang="hr-HR" sz="3600" b="1" i="1" spc="50" dirty="0" err="1" smtClean="0">
                <a:ln w="11430"/>
                <a:solidFill>
                  <a:schemeClr val="tx2">
                    <a:lumMod val="75000"/>
                  </a:schemeClr>
                </a:solidFill>
              </a:rPr>
              <a:t>R.Bach</a:t>
            </a:r>
            <a:endParaRPr lang="hr-HR" sz="3600" b="1" i="1" spc="50" dirty="0" smtClean="0">
              <a:ln w="11430"/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94681" y="1484784"/>
            <a:ext cx="8229600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ačin </a:t>
            </a:r>
            <a:r>
              <a:rPr lang="hr-H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razmišljanja, obrade i razumijevanja </a:t>
            </a:r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informacija, </a:t>
            </a:r>
            <a:r>
              <a:rPr lang="hr-H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stavovi i ponašanja koji </a:t>
            </a:r>
            <a:r>
              <a:rPr lang="hr-H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određuju </a:t>
            </a:r>
            <a:r>
              <a:rPr lang="hr-H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sklonosti u učenju.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49616" r="20106" b="16508"/>
          <a:stretch/>
        </p:blipFill>
        <p:spPr>
          <a:xfrm>
            <a:off x="974555" y="4581128"/>
            <a:ext cx="7269853" cy="1709747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t="7475" r="20106" b="60650"/>
          <a:stretch/>
        </p:blipFill>
        <p:spPr>
          <a:xfrm>
            <a:off x="971600" y="2972351"/>
            <a:ext cx="7269853" cy="1608777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974555" y="4365104"/>
            <a:ext cx="7125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</a:rPr>
              <a:t>UZ GLAZBU                  UZ RIJEČI     DOK PIŠEM           DOK CRTAM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>
            <a:off x="971600" y="6264088"/>
            <a:ext cx="72728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rgbClr val="FF0000"/>
                </a:solidFill>
              </a:rPr>
              <a:t>DOK RADIM   DOK GLEDAM   KADA SE KREĆEM  KADA RAZMIŠLJAM</a:t>
            </a:r>
            <a:endParaRPr lang="hr-HR" sz="2000" b="1" dirty="0">
              <a:solidFill>
                <a:srgbClr val="FF0000"/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422673" y="260648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Stilovi/modaliteti učenja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1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0" t="25358" r="4445" b="18076"/>
          <a:stretch/>
        </p:blipFill>
        <p:spPr>
          <a:xfrm>
            <a:off x="5004048" y="1844824"/>
            <a:ext cx="3648298" cy="4352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2708920"/>
            <a:ext cx="6347048" cy="3888432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Karakterizira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osobe koje doživljavaju svijet u slikama.</a:t>
            </a:r>
          </a:p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Najbolje uče 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gledanjem.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Vole vidjeti profesora, </a:t>
            </a:r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sjede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 prvoj klupi.</a:t>
            </a:r>
          </a:p>
          <a:p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Preferiraju grafikone, </a:t>
            </a:r>
            <a:endParaRPr lang="hr-H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ilustracije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video 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 </a:t>
            </a:r>
          </a:p>
        </p:txBody>
      </p:sp>
      <p:pic>
        <p:nvPicPr>
          <p:cNvPr id="8" name="Slika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5983"/>
            <a:ext cx="1368152" cy="1368152"/>
          </a:xfrm>
          <a:prstGeom prst="rect">
            <a:avLst/>
          </a:prstGeom>
        </p:spPr>
      </p:pic>
      <p:sp>
        <p:nvSpPr>
          <p:cNvPr id="2" name="Pravokutnik 1"/>
          <p:cNvSpPr/>
          <p:nvPr/>
        </p:nvSpPr>
        <p:spPr>
          <a:xfrm>
            <a:off x="3745888" y="802715"/>
            <a:ext cx="272266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Vizualni tip</a:t>
            </a:r>
          </a:p>
        </p:txBody>
      </p:sp>
    </p:spTree>
    <p:extLst>
      <p:ext uri="{BB962C8B-B14F-4D97-AF65-F5344CB8AC3E}">
        <p14:creationId xmlns:p14="http://schemas.microsoft.com/office/powerpoint/2010/main" val="37599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2" r="9712" b="15846"/>
          <a:stretch/>
        </p:blipFill>
        <p:spPr>
          <a:xfrm>
            <a:off x="5685557" y="4221088"/>
            <a:ext cx="3077211" cy="2134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45903" y="2132856"/>
            <a:ext cx="7998964" cy="3888432"/>
          </a:xfrm>
        </p:spPr>
        <p:txBody>
          <a:bodyPr>
            <a:normAutofit lnSpcReduction="10000"/>
          </a:bodyPr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Karakterizira </a:t>
            </a:r>
            <a:r>
              <a:rPr lang="hr-H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osobe koje </a:t>
            </a: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više pažnje pridaju riječima koje se izgovaraju. </a:t>
            </a:r>
            <a:endParaRPr lang="hr-H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Njihov je govor pun melodije.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Najbolje uče slušanjem, vole razgovarati o onome što uče.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Važne su im riječi i kako one</a:t>
            </a:r>
          </a:p>
          <a:p>
            <a:pPr>
              <a:buNone/>
            </a:pPr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  zvuče. </a:t>
            </a:r>
          </a:p>
        </p:txBody>
      </p:sp>
      <p:pic>
        <p:nvPicPr>
          <p:cNvPr id="8" name="Slika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5983"/>
            <a:ext cx="1368152" cy="1368152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3790353" y="588394"/>
            <a:ext cx="29787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Auditivni tip</a:t>
            </a:r>
            <a:endParaRPr lang="hr-HR"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43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41"/>
          <a:stretch/>
        </p:blipFill>
        <p:spPr>
          <a:xfrm>
            <a:off x="5654610" y="4149080"/>
            <a:ext cx="3237072" cy="237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611560" y="2420888"/>
            <a:ext cx="7776864" cy="3096344"/>
          </a:xfrm>
        </p:spPr>
        <p:txBody>
          <a:bodyPr/>
          <a:lstStyle/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Oslanjaju se na pokret i osjet dodira. 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Govore sporije, koriste se riječima iz fizičkog svijeta.</a:t>
            </a:r>
          </a:p>
          <a:p>
            <a:r>
              <a:rPr lang="hr-H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Vole raditi praktično, najbolje uče kroz pokret, dodir, aktivnost. </a:t>
            </a:r>
          </a:p>
        </p:txBody>
      </p:sp>
      <p:pic>
        <p:nvPicPr>
          <p:cNvPr id="8" name="Slika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65983"/>
            <a:ext cx="1368152" cy="1368152"/>
          </a:xfrm>
          <a:prstGeom prst="rect">
            <a:avLst/>
          </a:prstGeom>
        </p:spPr>
      </p:pic>
      <p:sp>
        <p:nvSpPr>
          <p:cNvPr id="4" name="Pravokutnik 3"/>
          <p:cNvSpPr/>
          <p:nvPr/>
        </p:nvSpPr>
        <p:spPr>
          <a:xfrm>
            <a:off x="3457185" y="854831"/>
            <a:ext cx="35483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Kinestetički</a:t>
            </a:r>
            <a:r>
              <a:rPr lang="hr-HR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rPr>
              <a:t> tip</a:t>
            </a:r>
            <a:endParaRPr lang="hr-HR" sz="4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433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2356803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92033" y="2060848"/>
            <a:ext cx="4223785" cy="4401205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Detalji</a:t>
            </a:r>
          </a:p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Analiziranje</a:t>
            </a:r>
          </a:p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Traženje razlika</a:t>
            </a:r>
          </a:p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Planiranje</a:t>
            </a:r>
          </a:p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Kontrola osjećaja</a:t>
            </a:r>
          </a:p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Razmišljanje u slijedu</a:t>
            </a:r>
          </a:p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Usmjerenost na budućnost</a:t>
            </a:r>
          </a:p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Riječi, jezici, komunikacija, </a:t>
            </a:r>
          </a:p>
          <a:p>
            <a:r>
              <a:rPr lang="hr-HR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</a:t>
            </a:r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atematika i znanost</a:t>
            </a:r>
          </a:p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Sposobnost shvaćanja</a:t>
            </a:r>
            <a:endParaRPr lang="hr-H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4932040" y="2204864"/>
            <a:ext cx="4499992" cy="4401205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Prvo cjelina, pa detalji</a:t>
            </a:r>
          </a:p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Intuicija</a:t>
            </a:r>
          </a:p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Traži sličnosti</a:t>
            </a:r>
          </a:p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Spontanost</a:t>
            </a:r>
          </a:p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Sloboda osjećaja</a:t>
            </a:r>
          </a:p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Paralelno razmišljanje</a:t>
            </a:r>
          </a:p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Usmjerenost na sadašnjost</a:t>
            </a:r>
          </a:p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Filozofija i religija</a:t>
            </a:r>
          </a:p>
          <a:p>
            <a:r>
              <a:rPr lang="hr-H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Simultano razmišljanje, vjerovanje</a:t>
            </a:r>
            <a:endParaRPr lang="hr-HR" sz="2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Pravokutnik 1"/>
          <p:cNvSpPr/>
          <p:nvPr/>
        </p:nvSpPr>
        <p:spPr>
          <a:xfrm rot="21054158">
            <a:off x="200372" y="1667209"/>
            <a:ext cx="326001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r-HR" sz="28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LIJEVA POLUTKA</a:t>
            </a:r>
            <a:endParaRPr lang="hr-HR" sz="28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Pravokutnik 7"/>
          <p:cNvSpPr/>
          <p:nvPr/>
        </p:nvSpPr>
        <p:spPr>
          <a:xfrm rot="566966">
            <a:off x="5385199" y="1745478"/>
            <a:ext cx="321900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hr-HR" sz="2800" b="1" cap="none" spc="50" dirty="0" smtClean="0">
                <a:ln w="11430"/>
                <a:solidFill>
                  <a:srgbClr val="00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DESNA POLUTKA</a:t>
            </a:r>
            <a:endParaRPr lang="hr-HR" sz="2800" b="1" cap="none" spc="50" dirty="0">
              <a:ln w="11430"/>
              <a:solidFill>
                <a:srgbClr val="00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Profil dominacije mozga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7558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400" dirty="0" smtClean="0"/>
              <a:t>Radni list 1:     </a:t>
            </a:r>
            <a:r>
              <a:rPr lang="hr-H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Pronađi u tekstu imenice</a:t>
            </a:r>
            <a:r>
              <a:rPr lang="hr-HR" sz="2400" dirty="0" smtClean="0"/>
              <a:t>, vrijeme – 3 minute</a:t>
            </a:r>
            <a:endParaRPr lang="hr-HR" sz="2400" dirty="0"/>
          </a:p>
        </p:txBody>
      </p:sp>
      <p:pic>
        <p:nvPicPr>
          <p:cNvPr id="4" name="Rezervirano mjesto sadržaja 3" descr="tekst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8496944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20"/>
          <a:stretch/>
        </p:blipFill>
        <p:spPr>
          <a:xfrm>
            <a:off x="-22417" y="836712"/>
            <a:ext cx="9062276" cy="5321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731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942</Words>
  <Application>Microsoft Office PowerPoint</Application>
  <PresentationFormat>Prikaz na zaslonu (4:3)</PresentationFormat>
  <Paragraphs>125</Paragraphs>
  <Slides>25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31" baseType="lpstr">
      <vt:lpstr>Arial</vt:lpstr>
      <vt:lpstr>Calibri</vt:lpstr>
      <vt:lpstr>Comic Sans MS</vt:lpstr>
      <vt:lpstr>Times New Roman</vt:lpstr>
      <vt:lpstr>Wingdings</vt:lpstr>
      <vt:lpstr>Office tema</vt:lpstr>
      <vt:lpstr>PowerPointova prezentacija</vt:lpstr>
      <vt:lpstr>PowerPointova prezentacija</vt:lpstr>
      <vt:lpstr>Stilovi/modaliteti učenja</vt:lpstr>
      <vt:lpstr>PowerPointova prezentacija</vt:lpstr>
      <vt:lpstr>PowerPointova prezentacija</vt:lpstr>
      <vt:lpstr>PowerPointova prezentacija</vt:lpstr>
      <vt:lpstr>PowerPointova prezentacija</vt:lpstr>
      <vt:lpstr>Radni list 1:     Pronađi u tekstu imenice, vrijeme – 3 minute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Križno hodanje</vt:lpstr>
      <vt:lpstr>Kvačenje</vt:lpstr>
      <vt:lpstr>Misleća kapa </vt:lpstr>
      <vt:lpstr>Moždane tipke </vt:lpstr>
      <vt:lpstr>Energetsko zijevanje</vt:lpstr>
      <vt:lpstr>Lijena osmica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Đurđica</dc:creator>
  <cp:lastModifiedBy>Korisnik</cp:lastModifiedBy>
  <cp:revision>61</cp:revision>
  <cp:lastPrinted>2016-03-28T09:54:50Z</cp:lastPrinted>
  <dcterms:created xsi:type="dcterms:W3CDTF">2015-02-05T18:36:58Z</dcterms:created>
  <dcterms:modified xsi:type="dcterms:W3CDTF">2016-04-28T15:30:20Z</dcterms:modified>
</cp:coreProperties>
</file>