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68" r:id="rId2"/>
    <p:sldMasterId id="2147483780" r:id="rId3"/>
  </p:sldMasterIdLst>
  <p:notesMasterIdLst>
    <p:notesMasterId r:id="rId44"/>
  </p:notesMasterIdLst>
  <p:sldIdLst>
    <p:sldId id="328" r:id="rId4"/>
    <p:sldId id="289" r:id="rId5"/>
    <p:sldId id="292" r:id="rId6"/>
    <p:sldId id="283" r:id="rId7"/>
    <p:sldId id="318" r:id="rId8"/>
    <p:sldId id="324" r:id="rId9"/>
    <p:sldId id="333" r:id="rId10"/>
    <p:sldId id="319" r:id="rId11"/>
    <p:sldId id="321" r:id="rId12"/>
    <p:sldId id="329" r:id="rId13"/>
    <p:sldId id="334" r:id="rId14"/>
    <p:sldId id="330" r:id="rId15"/>
    <p:sldId id="322" r:id="rId16"/>
    <p:sldId id="314" r:id="rId17"/>
    <p:sldId id="315" r:id="rId18"/>
    <p:sldId id="332" r:id="rId19"/>
    <p:sldId id="290" r:id="rId20"/>
    <p:sldId id="305" r:id="rId21"/>
    <p:sldId id="308" r:id="rId22"/>
    <p:sldId id="258" r:id="rId23"/>
    <p:sldId id="259" r:id="rId24"/>
    <p:sldId id="317" r:id="rId25"/>
    <p:sldId id="309" r:id="rId26"/>
    <p:sldId id="307" r:id="rId27"/>
    <p:sldId id="295" r:id="rId28"/>
    <p:sldId id="296" r:id="rId29"/>
    <p:sldId id="297" r:id="rId30"/>
    <p:sldId id="262" r:id="rId31"/>
    <p:sldId id="280" r:id="rId32"/>
    <p:sldId id="281" r:id="rId33"/>
    <p:sldId id="300" r:id="rId34"/>
    <p:sldId id="313" r:id="rId35"/>
    <p:sldId id="336" r:id="rId36"/>
    <p:sldId id="303" r:id="rId37"/>
    <p:sldId id="261" r:id="rId38"/>
    <p:sldId id="331" r:id="rId39"/>
    <p:sldId id="323" r:id="rId40"/>
    <p:sldId id="301" r:id="rId41"/>
    <p:sldId id="291" r:id="rId42"/>
    <p:sldId id="316" r:id="rId4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4A2D93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vijetli stil 3 - Isticanj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36" autoAdjust="0"/>
  </p:normalViewPr>
  <p:slideViewPr>
    <p:cSldViewPr>
      <p:cViewPr varScale="1">
        <p:scale>
          <a:sx n="74" d="100"/>
          <a:sy n="74" d="100"/>
        </p:scale>
        <p:origin x="144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D7171-2587-493F-854E-CA6502CFB5F1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DB0BC-53B2-4060-84B8-55FEFAE2C1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6650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DB0BC-53B2-4060-84B8-55FEFAE2C129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4326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>
                <a:solidFill>
                  <a:srgbClr val="DFE6D0"/>
                </a:solidFill>
              </a:rPr>
              <a:pPr/>
              <a:t>28.4.2016.</a:t>
            </a:fld>
            <a:endParaRPr lang="hr-HR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>
                <a:solidFill>
                  <a:srgbClr val="DFE6D0"/>
                </a:solidFill>
              </a:rPr>
              <a:pPr/>
              <a:t>‹#›</a:t>
            </a:fld>
            <a:endParaRPr lang="hr-HR">
              <a:solidFill>
                <a:srgbClr val="DFE6D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022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>
                <a:solidFill>
                  <a:srgbClr val="DFE6D0"/>
                </a:solidFill>
              </a:rPr>
              <a:pPr/>
              <a:t>28.4.2016.</a:t>
            </a:fld>
            <a:endParaRPr lang="hr-HR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>
                <a:solidFill>
                  <a:srgbClr val="DFE6D0"/>
                </a:solidFill>
              </a:rPr>
              <a:pPr/>
              <a:t>‹#›</a:t>
            </a:fld>
            <a:endParaRPr lang="hr-HR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876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>
                <a:solidFill>
                  <a:srgbClr val="1D3641"/>
                </a:solidFill>
              </a:rPr>
              <a:pPr/>
              <a:t>28.4.2016.</a:t>
            </a:fld>
            <a:endParaRPr lang="hr-HR">
              <a:solidFill>
                <a:srgbClr val="1D3641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1D3641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>
                <a:solidFill>
                  <a:srgbClr val="1D3641"/>
                </a:solidFill>
              </a:rPr>
              <a:pPr/>
              <a:t>‹#›</a:t>
            </a:fld>
            <a:endParaRPr lang="hr-HR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56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>
                <a:solidFill>
                  <a:srgbClr val="DFE6D0"/>
                </a:solidFill>
              </a:rPr>
              <a:pPr/>
              <a:t>28.4.2016.</a:t>
            </a:fld>
            <a:endParaRPr lang="hr-HR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>
                <a:solidFill>
                  <a:srgbClr val="DFE6D0"/>
                </a:solidFill>
              </a:rPr>
              <a:pPr/>
              <a:t>‹#›</a:t>
            </a:fld>
            <a:endParaRPr lang="hr-HR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016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>
                <a:solidFill>
                  <a:srgbClr val="DFE6D0"/>
                </a:solidFill>
              </a:rPr>
              <a:pPr/>
              <a:t>28.4.2016.</a:t>
            </a:fld>
            <a:endParaRPr lang="hr-HR">
              <a:solidFill>
                <a:srgbClr val="DFE6D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DFE6D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>
                <a:solidFill>
                  <a:srgbClr val="DFE6D0"/>
                </a:solidFill>
              </a:rPr>
              <a:pPr/>
              <a:t>‹#›</a:t>
            </a:fld>
            <a:endParaRPr lang="hr-HR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01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>
                <a:solidFill>
                  <a:srgbClr val="DFE6D0"/>
                </a:solidFill>
              </a:rPr>
              <a:pPr/>
              <a:t>28.4.2016.</a:t>
            </a:fld>
            <a:endParaRPr lang="hr-HR">
              <a:solidFill>
                <a:srgbClr val="DFE6D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DFE6D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>
                <a:solidFill>
                  <a:srgbClr val="DFE6D0"/>
                </a:solidFill>
              </a:rPr>
              <a:pPr/>
              <a:t>‹#›</a:t>
            </a:fld>
            <a:endParaRPr lang="hr-HR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93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>
                <a:solidFill>
                  <a:srgbClr val="DFE6D0"/>
                </a:solidFill>
              </a:rPr>
              <a:pPr/>
              <a:t>28.4.2016.</a:t>
            </a:fld>
            <a:endParaRPr lang="hr-HR">
              <a:solidFill>
                <a:srgbClr val="DFE6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DFE6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>
                <a:solidFill>
                  <a:srgbClr val="DFE6D0"/>
                </a:solidFill>
              </a:rPr>
              <a:pPr/>
              <a:t>‹#›</a:t>
            </a:fld>
            <a:endParaRPr lang="hr-HR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5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>
                <a:solidFill>
                  <a:srgbClr val="DFE6D0"/>
                </a:solidFill>
              </a:rPr>
              <a:pPr/>
              <a:t>28.4.2016.</a:t>
            </a:fld>
            <a:endParaRPr lang="hr-HR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>
                <a:solidFill>
                  <a:srgbClr val="DFE6D0"/>
                </a:solidFill>
              </a:rPr>
              <a:pPr/>
              <a:t>‹#›</a:t>
            </a:fld>
            <a:endParaRPr lang="hr-HR">
              <a:solidFill>
                <a:srgbClr val="DFE6D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3595117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>
                <a:solidFill>
                  <a:srgbClr val="DFE6D0"/>
                </a:solidFill>
              </a:rPr>
              <a:pPr/>
              <a:t>28.4.2016.</a:t>
            </a:fld>
            <a:endParaRPr lang="hr-HR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>
                <a:solidFill>
                  <a:srgbClr val="DFE6D0"/>
                </a:solidFill>
              </a:rPr>
              <a:pPr/>
              <a:t>‹#›</a:t>
            </a:fld>
            <a:endParaRPr lang="hr-HR">
              <a:solidFill>
                <a:srgbClr val="DFE6D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972694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>
                <a:solidFill>
                  <a:srgbClr val="DFE6D0"/>
                </a:solidFill>
              </a:rPr>
              <a:pPr/>
              <a:t>28.4.2016.</a:t>
            </a:fld>
            <a:endParaRPr lang="hr-HR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>
                <a:solidFill>
                  <a:srgbClr val="DFE6D0"/>
                </a:solidFill>
              </a:rPr>
              <a:pPr/>
              <a:t>‹#›</a:t>
            </a:fld>
            <a:endParaRPr lang="hr-HR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40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>
                <a:solidFill>
                  <a:srgbClr val="DFE6D0"/>
                </a:solidFill>
              </a:rPr>
              <a:pPr/>
              <a:t>28.4.2016.</a:t>
            </a:fld>
            <a:endParaRPr lang="hr-HR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>
                <a:solidFill>
                  <a:srgbClr val="DFE6D0"/>
                </a:solidFill>
              </a:rPr>
              <a:pPr/>
              <a:t>‹#›</a:t>
            </a:fld>
            <a:endParaRPr lang="hr-HR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0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4F3A0264-71E5-4226-9E44-9511D50E692D}" type="datetimeFigureOut">
              <a:rPr lang="hr-HR" smtClean="0"/>
              <a:t>28.4.2016.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D8D42298-B291-416F-AAF7-EE5530779D52}" type="slidenum">
              <a:rPr lang="hr-HR" smtClean="0"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F3A0264-71E5-4226-9E44-9511D50E692D}" type="datetimeFigureOut">
              <a:rPr lang="hr-HR" smtClean="0">
                <a:solidFill>
                  <a:srgbClr val="DFE6D0"/>
                </a:solidFill>
              </a:rPr>
              <a:pPr/>
              <a:t>28.4.2016.</a:t>
            </a:fld>
            <a:endParaRPr lang="hr-HR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hr-HR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8D42298-B291-416F-AAF7-EE5530779D52}" type="slidenum">
              <a:rPr lang="hr-HR" smtClean="0">
                <a:solidFill>
                  <a:srgbClr val="DFE6D0"/>
                </a:solidFill>
              </a:rPr>
              <a:pPr/>
              <a:t>‹#›</a:t>
            </a:fld>
            <a:endParaRPr lang="hr-HR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58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learn.com/" TargetMode="External"/><Relationship Id="rId2" Type="http://schemas.openxmlformats.org/officeDocument/2006/relationships/hyperlink" Target="https://www.coursera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5301208"/>
            <a:ext cx="8784976" cy="1935088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  <a:tabLst/>
            </a:pPr>
            <a:r>
              <a:rPr lang="hr-HR" sz="2400" b="0" spc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Mirna Luketin, prof. i dipl.  knjižničarka</a:t>
            </a:r>
            <a:br>
              <a:rPr lang="hr-HR" sz="2400" b="0" spc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</a:br>
            <a:r>
              <a:rPr lang="hr-HR" sz="2400" b="0" spc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Srednja škola „Braća Radić”</a:t>
            </a:r>
            <a:br>
              <a:rPr lang="hr-HR" sz="2400" b="0" spc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</a:br>
            <a:r>
              <a:rPr lang="hr-HR" sz="2400" b="0" spc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Kaštel </a:t>
            </a:r>
            <a:r>
              <a:rPr lang="hr-HR" sz="2400" b="0" spc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Štafilić</a:t>
            </a:r>
            <a:r>
              <a:rPr lang="hr-HR" sz="2400" b="0" spc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 – Nehaj</a:t>
            </a:r>
            <a:br>
              <a:rPr lang="hr-HR" sz="2400" b="0" spc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</a:br>
            <a:r>
              <a:rPr lang="hr-HR" sz="2400" b="0" spc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ŽSV SDŽ, 27. travnja 2016.</a:t>
            </a:r>
            <a:r>
              <a:rPr lang="hr-HR" sz="2400" b="0" spc="0" dirty="0">
                <a:ln>
                  <a:noFill/>
                </a:ln>
                <a:solidFill>
                  <a:prstClr val="white"/>
                </a:solidFill>
                <a:ea typeface="+mn-ea"/>
                <a:cs typeface="+mn-cs"/>
              </a:rPr>
              <a:t/>
            </a:r>
            <a:br>
              <a:rPr lang="hr-HR" sz="2400" b="0" spc="0" dirty="0">
                <a:ln>
                  <a:noFill/>
                </a:ln>
                <a:solidFill>
                  <a:prstClr val="white"/>
                </a:solidFill>
                <a:ea typeface="+mn-ea"/>
                <a:cs typeface="+mn-cs"/>
              </a:rPr>
            </a:br>
            <a:endParaRPr lang="hr-HR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9" y="260648"/>
            <a:ext cx="8647444" cy="499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3275856" y="4149080"/>
            <a:ext cx="5616624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r-HR" sz="3600" dirty="0" smtClean="0">
                <a:solidFill>
                  <a:schemeClr val="tx1"/>
                </a:solidFill>
                <a:latin typeface="Arial CE" panose="020B0604020202020204" pitchFamily="34" charset="-18"/>
              </a:rPr>
              <a:t>kako se uključiti, kako učiti</a:t>
            </a:r>
            <a:endParaRPr lang="hr-HR" sz="3600" dirty="0">
              <a:solidFill>
                <a:schemeClr val="tx1"/>
              </a:solidFill>
              <a:latin typeface="Arial CE" panose="020B0604020202020204" pitchFamily="34" charset="-18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2385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31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hr-HR" sz="4400" dirty="0" smtClean="0">
                <a:solidFill>
                  <a:srgbClr val="FF0000"/>
                </a:solidFill>
              </a:rPr>
              <a:t>MOOC – mogućnosti učenja</a:t>
            </a:r>
            <a:endParaRPr lang="hr-HR" sz="4400" dirty="0">
              <a:solidFill>
                <a:srgbClr val="FF000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u="sng" dirty="0">
                <a:solidFill>
                  <a:schemeClr val="tx1"/>
                </a:solidFill>
              </a:rPr>
              <a:t>polaznici:</a:t>
            </a:r>
          </a:p>
          <a:p>
            <a:r>
              <a:rPr lang="hr-HR" dirty="0">
                <a:solidFill>
                  <a:schemeClr val="tx1"/>
                </a:solidFill>
              </a:rPr>
              <a:t>nije važno predznanje/obrazovanje</a:t>
            </a:r>
          </a:p>
          <a:p>
            <a:r>
              <a:rPr lang="hr-HR" dirty="0">
                <a:solidFill>
                  <a:schemeClr val="tx1"/>
                </a:solidFill>
              </a:rPr>
              <a:t>o</a:t>
            </a:r>
            <a:r>
              <a:rPr lang="hr-HR" dirty="0" smtClean="0">
                <a:solidFill>
                  <a:schemeClr val="tx1"/>
                </a:solidFill>
              </a:rPr>
              <a:t>dabir jezika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dostupnost na13 jezika; </a:t>
            </a:r>
            <a:r>
              <a:rPr lang="hr-HR" dirty="0" smtClean="0">
                <a:solidFill>
                  <a:schemeClr val="tx1"/>
                </a:solidFill>
              </a:rPr>
              <a:t>najzastupljeniji </a:t>
            </a:r>
            <a:r>
              <a:rPr lang="hr-HR" dirty="0">
                <a:solidFill>
                  <a:schemeClr val="tx1"/>
                </a:solidFill>
              </a:rPr>
              <a:t>je engleski (80%), španjolski (8,5%), francuski, kineski, talijanski, njemački</a:t>
            </a:r>
            <a:r>
              <a:rPr lang="hr-HR" dirty="0" smtClean="0">
                <a:solidFill>
                  <a:schemeClr val="tx1"/>
                </a:solidFill>
              </a:rPr>
              <a:t>…</a:t>
            </a:r>
          </a:p>
          <a:p>
            <a:pPr marL="0" indent="0">
              <a:buNone/>
            </a:pPr>
            <a:endParaRPr lang="hr-HR" u="sng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r-HR" u="sng" dirty="0">
                <a:solidFill>
                  <a:schemeClr val="tx1"/>
                </a:solidFill>
              </a:rPr>
              <a:t>t</a:t>
            </a:r>
            <a:r>
              <a:rPr lang="hr-HR" u="sng" dirty="0" smtClean="0">
                <a:solidFill>
                  <a:schemeClr val="tx1"/>
                </a:solidFill>
              </a:rPr>
              <a:t>rajanje tečaja: </a:t>
            </a:r>
            <a:endParaRPr lang="hr-HR" u="sng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nekoliko tjedana – dva </a:t>
            </a:r>
            <a:r>
              <a:rPr lang="hr-HR" dirty="0" smtClean="0">
                <a:solidFill>
                  <a:schemeClr val="tx1"/>
                </a:solidFill>
              </a:rPr>
              <a:t>mjeseca</a:t>
            </a:r>
          </a:p>
          <a:p>
            <a:r>
              <a:rPr lang="hr-HR" dirty="0">
                <a:solidFill>
                  <a:schemeClr val="tx1"/>
                </a:solidFill>
              </a:rPr>
              <a:t>m</a:t>
            </a:r>
            <a:r>
              <a:rPr lang="hr-HR" dirty="0" smtClean="0">
                <a:solidFill>
                  <a:schemeClr val="tx1"/>
                </a:solidFill>
              </a:rPr>
              <a:t>oguće se uključiti tijekom trajanja tečaja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na kraju svake tematske cjeline provjera znanja</a:t>
            </a:r>
          </a:p>
          <a:p>
            <a:r>
              <a:rPr lang="hr-HR" dirty="0" smtClean="0">
                <a:solidFill>
                  <a:schemeClr val="tx1"/>
                </a:solidFill>
              </a:rPr>
              <a:t>certifikat ili </a:t>
            </a:r>
            <a:r>
              <a:rPr lang="hr-HR" dirty="0">
                <a:solidFill>
                  <a:schemeClr val="tx1"/>
                </a:solidFill>
              </a:rPr>
              <a:t>potvrda o pohađanju </a:t>
            </a:r>
            <a:r>
              <a:rPr lang="hr-HR" dirty="0" smtClean="0">
                <a:solidFill>
                  <a:schemeClr val="tx1"/>
                </a:solidFill>
              </a:rPr>
              <a:t>(uz plaćanje)</a:t>
            </a:r>
            <a:endParaRPr lang="hr-H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r-HR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r-HR" u="sng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r-HR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0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Potvrda o pohađanju tečaja</a:t>
            </a:r>
            <a:endParaRPr lang="hr-H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1412776"/>
            <a:ext cx="456413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79912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32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 smtClean="0">
                <a:solidFill>
                  <a:srgbClr val="FF0000"/>
                </a:solidFill>
              </a:rPr>
              <a:t>MOOC TEČAJI</a:t>
            </a:r>
            <a:endParaRPr lang="hr-HR" sz="4400" dirty="0">
              <a:solidFill>
                <a:srgbClr val="FF000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965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u="sng" dirty="0" smtClean="0">
                <a:solidFill>
                  <a:schemeClr val="tx1"/>
                </a:solidFill>
              </a:rPr>
              <a:t>on-</a:t>
            </a:r>
            <a:r>
              <a:rPr lang="hr-HR" u="sng" dirty="0" err="1" smtClean="0">
                <a:solidFill>
                  <a:schemeClr val="tx1"/>
                </a:solidFill>
              </a:rPr>
              <a:t>line</a:t>
            </a:r>
            <a:r>
              <a:rPr lang="hr-HR" u="sng" dirty="0" smtClean="0">
                <a:solidFill>
                  <a:schemeClr val="tx1"/>
                </a:solidFill>
              </a:rPr>
              <a:t> resursi:</a:t>
            </a:r>
          </a:p>
          <a:p>
            <a:r>
              <a:rPr lang="hr-HR" dirty="0" smtClean="0">
                <a:solidFill>
                  <a:schemeClr val="tx1"/>
                </a:solidFill>
              </a:rPr>
              <a:t>video-lekcije</a:t>
            </a:r>
          </a:p>
          <a:p>
            <a:r>
              <a:rPr lang="hr-HR" dirty="0" smtClean="0">
                <a:solidFill>
                  <a:schemeClr val="tx1"/>
                </a:solidFill>
              </a:rPr>
              <a:t>članci</a:t>
            </a:r>
          </a:p>
          <a:p>
            <a:r>
              <a:rPr lang="hr-HR" dirty="0" smtClean="0">
                <a:solidFill>
                  <a:schemeClr val="tx1"/>
                </a:solidFill>
              </a:rPr>
              <a:t>e-knjige</a:t>
            </a:r>
          </a:p>
          <a:p>
            <a:pPr marL="0" indent="0">
              <a:buNone/>
            </a:pPr>
            <a:r>
              <a:rPr lang="hr-HR" u="sng" dirty="0" smtClean="0">
                <a:solidFill>
                  <a:schemeClr val="tx1"/>
                </a:solidFill>
              </a:rPr>
              <a:t>zadaci</a:t>
            </a:r>
            <a:r>
              <a:rPr lang="hr-HR" u="sng" dirty="0">
                <a:solidFill>
                  <a:schemeClr val="tx1"/>
                </a:solidFill>
              </a:rPr>
              <a:t>:</a:t>
            </a:r>
          </a:p>
          <a:p>
            <a:r>
              <a:rPr lang="hr-HR" dirty="0">
                <a:solidFill>
                  <a:schemeClr val="tx1"/>
                </a:solidFill>
              </a:rPr>
              <a:t>pisanje komentara na zadanu temu</a:t>
            </a:r>
          </a:p>
          <a:p>
            <a:r>
              <a:rPr lang="hr-HR" dirty="0">
                <a:solidFill>
                  <a:schemeClr val="tx1"/>
                </a:solidFill>
              </a:rPr>
              <a:t>pisanje eseja</a:t>
            </a:r>
          </a:p>
          <a:p>
            <a:r>
              <a:rPr lang="hr-HR" dirty="0">
                <a:solidFill>
                  <a:schemeClr val="tx1"/>
                </a:solidFill>
              </a:rPr>
              <a:t>kvizovi, pitalice</a:t>
            </a:r>
          </a:p>
          <a:p>
            <a:r>
              <a:rPr lang="hr-HR" dirty="0">
                <a:solidFill>
                  <a:schemeClr val="tx1"/>
                </a:solidFill>
              </a:rPr>
              <a:t>ocjenjivanje radova ostalih kolega (</a:t>
            </a:r>
            <a:r>
              <a:rPr lang="hr-HR" dirty="0" err="1">
                <a:solidFill>
                  <a:schemeClr val="tx1"/>
                </a:solidFill>
              </a:rPr>
              <a:t>peer</a:t>
            </a:r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hr-HR" dirty="0" err="1">
                <a:solidFill>
                  <a:schemeClr val="tx1"/>
                </a:solidFill>
              </a:rPr>
              <a:t>assessment</a:t>
            </a:r>
            <a:r>
              <a:rPr lang="hr-HR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hr-HR" u="sng" dirty="0">
                <a:solidFill>
                  <a:schemeClr val="tx1"/>
                </a:solidFill>
              </a:rPr>
              <a:t>diskusijski forumi:</a:t>
            </a:r>
            <a:r>
              <a:rPr lang="hr-HR" dirty="0">
                <a:solidFill>
                  <a:schemeClr val="tx1"/>
                </a:solidFill>
              </a:rPr>
              <a:t> </a:t>
            </a:r>
            <a:endParaRPr lang="hr-HR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</a:rPr>
              <a:t>interakcija </a:t>
            </a:r>
            <a:r>
              <a:rPr lang="hr-HR" dirty="0">
                <a:solidFill>
                  <a:schemeClr val="tx1"/>
                </a:solidFill>
              </a:rPr>
              <a:t>s </a:t>
            </a:r>
            <a:r>
              <a:rPr lang="hr-HR" dirty="0" smtClean="0">
                <a:solidFill>
                  <a:schemeClr val="tx1"/>
                </a:solidFill>
              </a:rPr>
              <a:t>profesorima/edukatorima/instruktorima/voditeljima 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</a:rPr>
              <a:t>i </a:t>
            </a:r>
            <a:r>
              <a:rPr lang="hr-HR" dirty="0">
                <a:solidFill>
                  <a:schemeClr val="tx1"/>
                </a:solidFill>
              </a:rPr>
              <a:t>ostalim </a:t>
            </a:r>
            <a:r>
              <a:rPr lang="hr-HR" dirty="0" smtClean="0">
                <a:solidFill>
                  <a:schemeClr val="tx1"/>
                </a:solidFill>
              </a:rPr>
              <a:t>polaznicima</a:t>
            </a:r>
          </a:p>
          <a:p>
            <a:pPr marL="0" indent="0">
              <a:buNone/>
            </a:pPr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5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63272" cy="1296144"/>
          </a:xfrm>
        </p:spPr>
        <p:txBody>
          <a:bodyPr>
            <a:normAutofit fontScale="90000"/>
          </a:bodyPr>
          <a:lstStyle/>
          <a:p>
            <a:r>
              <a:rPr lang="hr-HR" b="0" dirty="0" smtClean="0">
                <a:solidFill>
                  <a:schemeClr val="tx1"/>
                </a:solidFill>
              </a:rPr>
              <a:t>T</a:t>
            </a:r>
            <a:r>
              <a:rPr lang="en-US" b="0" dirty="0" smtClean="0">
                <a:solidFill>
                  <a:schemeClr val="tx1"/>
                </a:solidFill>
              </a:rPr>
              <a:t>op </a:t>
            </a:r>
            <a:r>
              <a:rPr lang="en-US" b="0" dirty="0">
                <a:solidFill>
                  <a:schemeClr val="tx1"/>
                </a:solidFill>
              </a:rPr>
              <a:t>three subjects</a:t>
            </a:r>
            <a:r>
              <a:rPr lang="hr-HR" b="0" dirty="0">
                <a:solidFill>
                  <a:schemeClr val="tx1"/>
                </a:solidFill>
              </a:rPr>
              <a:t>:</a:t>
            </a:r>
            <a:r>
              <a:rPr lang="en-US" b="0" dirty="0">
                <a:solidFill>
                  <a:schemeClr val="tx1"/>
                </a:solidFill>
              </a:rPr>
              <a:t> Humanities, Computer Science &amp; Programming, and Business &amp; Management</a:t>
            </a:r>
            <a:r>
              <a:rPr lang="hr-HR" b="0" dirty="0">
                <a:solidFill>
                  <a:schemeClr val="tx1"/>
                </a:solidFill>
              </a:rPr>
              <a:t/>
            </a:r>
            <a:br>
              <a:rPr lang="hr-HR" b="0" dirty="0">
                <a:solidFill>
                  <a:schemeClr val="tx1"/>
                </a:solidFill>
              </a:rPr>
            </a:br>
            <a:endParaRPr lang="hr-HR" b="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136904" cy="542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70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5576" y="281872"/>
            <a:ext cx="8229600" cy="1143000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4" y="1412776"/>
            <a:ext cx="870496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785" y="188640"/>
            <a:ext cx="129222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27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391840"/>
            <a:ext cx="8229600" cy="1143000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243754" cy="48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298767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49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Life </a:t>
            </a:r>
            <a:r>
              <a:rPr lang="hr-HR" dirty="0" err="1" smtClean="0"/>
              <a:t>Sciences</a:t>
            </a:r>
            <a:r>
              <a:rPr lang="hr-HR" dirty="0" smtClean="0"/>
              <a:t> – </a:t>
            </a:r>
            <a:br>
              <a:rPr lang="hr-HR" dirty="0" smtClean="0"/>
            </a:br>
            <a:r>
              <a:rPr lang="hr-HR" dirty="0" err="1" smtClean="0"/>
              <a:t>Animal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Veterinary</a:t>
            </a:r>
            <a:r>
              <a:rPr lang="hr-HR" dirty="0" smtClean="0"/>
              <a:t> </a:t>
            </a:r>
            <a:r>
              <a:rPr lang="hr-HR" dirty="0" err="1" smtClean="0"/>
              <a:t>Sciences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22" y="1340768"/>
            <a:ext cx="878497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236422" y="4958787"/>
            <a:ext cx="4572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Merriweather-Light"/>
              </a:rPr>
              <a:t>Recommended Background</a:t>
            </a:r>
          </a:p>
          <a:p>
            <a:r>
              <a:rPr lang="en-US" sz="1600" dirty="0">
                <a:solidFill>
                  <a:srgbClr val="5F5F5F"/>
                </a:solidFill>
                <a:latin typeface="OpenSans"/>
              </a:rPr>
              <a:t>No background reading required, just an interest in chickens.</a:t>
            </a:r>
            <a:endParaRPr lang="en-US" sz="1600" b="0" i="0" dirty="0">
              <a:solidFill>
                <a:srgbClr val="5F5F5F"/>
              </a:solidFill>
              <a:effectLst/>
              <a:latin typeface="OpenSans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236422" y="5805264"/>
            <a:ext cx="457200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Merriweather-Light"/>
              </a:rPr>
              <a:t>FAQ</a:t>
            </a:r>
          </a:p>
          <a:p>
            <a:r>
              <a:rPr lang="en-US" sz="1600" b="1" dirty="0">
                <a:solidFill>
                  <a:srgbClr val="5F5F5F"/>
                </a:solidFill>
                <a:latin typeface="OpenSans"/>
              </a:rPr>
              <a:t>What resources will I need for this class?</a:t>
            </a:r>
            <a:br>
              <a:rPr lang="en-US" sz="1600" b="1" dirty="0">
                <a:solidFill>
                  <a:srgbClr val="5F5F5F"/>
                </a:solidFill>
                <a:latin typeface="OpenSans"/>
              </a:rPr>
            </a:br>
            <a:r>
              <a:rPr lang="en-US" sz="1600" dirty="0">
                <a:solidFill>
                  <a:srgbClr val="5F5F5F"/>
                </a:solidFill>
                <a:latin typeface="OpenSans"/>
              </a:rPr>
              <a:t>None, not even your own chickens!</a:t>
            </a:r>
            <a:endParaRPr lang="en-US" sz="1600" b="0" i="0" dirty="0">
              <a:solidFill>
                <a:srgbClr val="5F5F5F"/>
              </a:solidFill>
              <a:effectLst/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8461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a 6"/>
          <p:cNvSpPr/>
          <p:nvPr/>
        </p:nvSpPr>
        <p:spPr>
          <a:xfrm>
            <a:off x="1835696" y="4317196"/>
            <a:ext cx="3505456" cy="1848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Elipsa 5"/>
          <p:cNvSpPr/>
          <p:nvPr/>
        </p:nvSpPr>
        <p:spPr>
          <a:xfrm>
            <a:off x="1835696" y="4317196"/>
            <a:ext cx="3312368" cy="1848108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17919"/>
            <a:ext cx="8229600" cy="147376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hr-HR" sz="3200" dirty="0" smtClean="0"/>
              <a:t>Moj pokušaj br. 1:</a:t>
            </a:r>
            <a:br>
              <a:rPr lang="hr-HR" sz="3200" dirty="0" smtClean="0"/>
            </a:br>
            <a:r>
              <a:rPr lang="hr-HR" sz="3200" dirty="0" smtClean="0"/>
              <a:t>EXPLORING ENGLISH: </a:t>
            </a:r>
            <a:br>
              <a:rPr lang="hr-HR" sz="3200" dirty="0" smtClean="0"/>
            </a:br>
            <a:r>
              <a:rPr lang="hr-HR" sz="3200" dirty="0" smtClean="0"/>
              <a:t>LANGUAGE AND CULTURE </a:t>
            </a:r>
            <a:endParaRPr lang="hr-HR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5"/>
          <a:stretch/>
        </p:blipFill>
        <p:spPr bwMode="auto">
          <a:xfrm>
            <a:off x="180939" y="1646683"/>
            <a:ext cx="8779630" cy="470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179512" y="3429000"/>
            <a:ext cx="2304256" cy="120032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FREE online course</a:t>
            </a:r>
          </a:p>
          <a:p>
            <a:r>
              <a:rPr lang="en-US" dirty="0"/>
              <a:t>Duration: 6 weeks</a:t>
            </a:r>
          </a:p>
          <a:p>
            <a:r>
              <a:rPr lang="en-US" dirty="0"/>
              <a:t>2 hours pw</a:t>
            </a:r>
          </a:p>
          <a:p>
            <a:r>
              <a:rPr lang="en-US" dirty="0"/>
              <a:t>Certificates available</a:t>
            </a:r>
          </a:p>
        </p:txBody>
      </p:sp>
      <p:sp>
        <p:nvSpPr>
          <p:cNvPr id="3" name="Pravokutnik 2"/>
          <p:cNvSpPr/>
          <p:nvPr/>
        </p:nvSpPr>
        <p:spPr>
          <a:xfrm>
            <a:off x="2411760" y="6356166"/>
            <a:ext cx="2929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https://www.futurelearn.com/</a:t>
            </a:r>
          </a:p>
        </p:txBody>
      </p:sp>
      <p:sp>
        <p:nvSpPr>
          <p:cNvPr id="9" name="Strelica savijena prema gore 8"/>
          <p:cNvSpPr/>
          <p:nvPr/>
        </p:nvSpPr>
        <p:spPr>
          <a:xfrm rot="5400000">
            <a:off x="1527411" y="4483250"/>
            <a:ext cx="504055" cy="895599"/>
          </a:xfrm>
          <a:prstGeom prst="bentUpArrow">
            <a:avLst>
              <a:gd name="adj1" fmla="val 25000"/>
              <a:gd name="adj2" fmla="val 27111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647"/>
            <a:ext cx="129222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37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hr-HR" dirty="0" smtClean="0"/>
              <a:t>EXPLORING ENGLISH  </a:t>
            </a:r>
            <a:endParaRPr lang="hr-H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83298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260648"/>
            <a:ext cx="2058425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27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5445224"/>
            <a:ext cx="8229600" cy="1143000"/>
          </a:xfrm>
        </p:spPr>
        <p:txBody>
          <a:bodyPr>
            <a:normAutofit/>
          </a:bodyPr>
          <a:lstStyle/>
          <a:p>
            <a:endParaRPr lang="hr-HR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6"/>
          <a:stretch/>
        </p:blipFill>
        <p:spPr bwMode="auto">
          <a:xfrm>
            <a:off x="183006" y="1271893"/>
            <a:ext cx="879736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27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/>
          <p:cNvPicPr>
            <a:picLocks noGrp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85141"/>
            <a:ext cx="4140000" cy="3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t="5621" r="1750" b="949"/>
          <a:stretch/>
        </p:blipFill>
        <p:spPr bwMode="auto">
          <a:xfrm>
            <a:off x="4643304" y="284503"/>
            <a:ext cx="4140000" cy="3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zervirano mjesto sadržaja 1"/>
          <p:cNvSpPr>
            <a:spLocks noGrp="1"/>
          </p:cNvSpPr>
          <p:nvPr>
            <p:ph sz="half" idx="2"/>
          </p:nvPr>
        </p:nvSpPr>
        <p:spPr>
          <a:xfrm>
            <a:off x="4572000" y="1697428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4503"/>
            <a:ext cx="3336107" cy="64681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63632"/>
            <a:ext cx="4752528" cy="2630864"/>
          </a:xfrm>
          <a:prstGeom prst="rect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Savijena strelica 4"/>
          <p:cNvSpPr/>
          <p:nvPr/>
        </p:nvSpPr>
        <p:spPr>
          <a:xfrm rot="5400000">
            <a:off x="4389999" y="2970515"/>
            <a:ext cx="804582" cy="1289505"/>
          </a:xfrm>
          <a:prstGeom prst="ben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0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778098"/>
          </a:xfrm>
        </p:spPr>
        <p:txBody>
          <a:bodyPr/>
          <a:lstStyle/>
          <a:p>
            <a:r>
              <a:rPr lang="hr-HR" dirty="0" smtClean="0"/>
              <a:t>6 tjedana – 6 tema</a:t>
            </a:r>
            <a:endParaRPr lang="hr-HR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3856455"/>
              </p:ext>
            </p:extLst>
          </p:nvPr>
        </p:nvGraphicFramePr>
        <p:xfrm>
          <a:off x="251520" y="1772816"/>
          <a:ext cx="8640959" cy="3947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381"/>
                <a:gridCol w="1234167"/>
                <a:gridCol w="1524559"/>
                <a:gridCol w="1327446"/>
                <a:gridCol w="1484199"/>
                <a:gridCol w="1872207"/>
              </a:tblGrid>
              <a:tr h="724847"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>
                          <a:solidFill>
                            <a:schemeClr val="bg1"/>
                          </a:solidFill>
                        </a:rPr>
                        <a:t>2. 2. 2015.</a:t>
                      </a:r>
                      <a:endParaRPr lang="hr-H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>
                          <a:solidFill>
                            <a:schemeClr val="bg1"/>
                          </a:solidFill>
                        </a:rPr>
                        <a:t>9. 2. 2015.</a:t>
                      </a:r>
                      <a:endParaRPr lang="hr-H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>
                          <a:solidFill>
                            <a:schemeClr val="bg1"/>
                          </a:solidFill>
                        </a:rPr>
                        <a:t>16. 2. </a:t>
                      </a:r>
                    </a:p>
                    <a:p>
                      <a:pPr algn="ctr"/>
                      <a:r>
                        <a:rPr lang="hr-HR" sz="2000" dirty="0" smtClean="0">
                          <a:solidFill>
                            <a:schemeClr val="bg1"/>
                          </a:solidFill>
                        </a:rPr>
                        <a:t>2015.</a:t>
                      </a:r>
                      <a:endParaRPr lang="hr-H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>
                          <a:solidFill>
                            <a:schemeClr val="bg1"/>
                          </a:solidFill>
                        </a:rPr>
                        <a:t>23. 2. 2015.</a:t>
                      </a:r>
                      <a:endParaRPr lang="hr-H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>
                          <a:solidFill>
                            <a:schemeClr val="bg1"/>
                          </a:solidFill>
                        </a:rPr>
                        <a:t>2. 3. </a:t>
                      </a:r>
                    </a:p>
                    <a:p>
                      <a:pPr algn="ctr"/>
                      <a:r>
                        <a:rPr lang="hr-HR" sz="2000" dirty="0" smtClean="0">
                          <a:solidFill>
                            <a:schemeClr val="bg1"/>
                          </a:solidFill>
                        </a:rPr>
                        <a:t>2015.</a:t>
                      </a:r>
                      <a:endParaRPr lang="hr-H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>
                          <a:solidFill>
                            <a:schemeClr val="bg1"/>
                          </a:solidFill>
                        </a:rPr>
                        <a:t>9. 3. </a:t>
                      </a:r>
                    </a:p>
                    <a:p>
                      <a:pPr algn="ctr"/>
                      <a:r>
                        <a:rPr lang="hr-HR" sz="2000" dirty="0" smtClean="0">
                          <a:solidFill>
                            <a:schemeClr val="bg1"/>
                          </a:solidFill>
                        </a:rPr>
                        <a:t>2015.</a:t>
                      </a:r>
                      <a:endParaRPr lang="hr-H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</a:tr>
              <a:tr h="571297"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 smtClean="0"/>
                        <a:t>1. tjedan</a:t>
                      </a:r>
                      <a:endParaRPr lang="hr-H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 smtClean="0"/>
                        <a:t>2.</a:t>
                      </a:r>
                      <a:r>
                        <a:rPr lang="hr-HR" sz="2000" b="1" baseline="0" dirty="0" smtClean="0"/>
                        <a:t> tjedan</a:t>
                      </a:r>
                      <a:endParaRPr lang="hr-H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 smtClean="0"/>
                        <a:t>3. tjedan</a:t>
                      </a:r>
                      <a:endParaRPr lang="hr-H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 smtClean="0"/>
                        <a:t>4. tjedan</a:t>
                      </a:r>
                      <a:endParaRPr lang="hr-H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 smtClean="0"/>
                        <a:t>5. tjedan</a:t>
                      </a:r>
                      <a:endParaRPr lang="hr-H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 smtClean="0"/>
                        <a:t>6. tjedan</a:t>
                      </a:r>
                      <a:endParaRPr lang="hr-HR" sz="2000" b="1" dirty="0"/>
                    </a:p>
                  </a:txBody>
                  <a:tcPr/>
                </a:tc>
              </a:tr>
              <a:tr h="724847">
                <a:tc>
                  <a:txBody>
                    <a:bodyPr/>
                    <a:lstStyle/>
                    <a:p>
                      <a:pPr algn="l"/>
                      <a:r>
                        <a:rPr lang="hr-HR" b="1" dirty="0" err="1" smtClean="0">
                          <a:solidFill>
                            <a:srgbClr val="9933FF"/>
                          </a:solidFill>
                        </a:rPr>
                        <a:t>English</a:t>
                      </a:r>
                      <a:r>
                        <a:rPr lang="hr-HR" b="1" dirty="0" smtClean="0">
                          <a:solidFill>
                            <a:srgbClr val="9933FF"/>
                          </a:solidFill>
                        </a:rPr>
                        <a:t>:</a:t>
                      </a:r>
                    </a:p>
                    <a:p>
                      <a:pPr algn="l"/>
                      <a:r>
                        <a:rPr lang="hr-HR" b="1" dirty="0" err="1" smtClean="0">
                          <a:solidFill>
                            <a:srgbClr val="9933FF"/>
                          </a:solidFill>
                        </a:rPr>
                        <a:t>The</a:t>
                      </a:r>
                      <a:r>
                        <a:rPr lang="hr-HR" b="1" dirty="0" smtClean="0">
                          <a:solidFill>
                            <a:srgbClr val="9933FF"/>
                          </a:solidFill>
                        </a:rPr>
                        <a:t> Global </a:t>
                      </a:r>
                      <a:r>
                        <a:rPr lang="hr-HR" b="1" dirty="0" err="1" smtClean="0">
                          <a:solidFill>
                            <a:srgbClr val="9933FF"/>
                          </a:solidFill>
                        </a:rPr>
                        <a:t>Language</a:t>
                      </a:r>
                      <a:endParaRPr lang="hr-HR" b="1" dirty="0">
                        <a:solidFill>
                          <a:srgbClr val="99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b="1" dirty="0" err="1" smtClean="0">
                          <a:solidFill>
                            <a:srgbClr val="9933FF"/>
                          </a:solidFill>
                        </a:rPr>
                        <a:t>Music</a:t>
                      </a:r>
                      <a:r>
                        <a:rPr lang="hr-HR" b="1" dirty="0" smtClean="0">
                          <a:solidFill>
                            <a:srgbClr val="9933FF"/>
                          </a:solidFill>
                        </a:rPr>
                        <a:t>: </a:t>
                      </a:r>
                      <a:r>
                        <a:rPr lang="hr-HR" b="1" dirty="0" err="1" smtClean="0">
                          <a:solidFill>
                            <a:srgbClr val="9933FF"/>
                          </a:solidFill>
                        </a:rPr>
                        <a:t>Making</a:t>
                      </a:r>
                      <a:r>
                        <a:rPr lang="hr-HR" b="1" dirty="0" smtClean="0">
                          <a:solidFill>
                            <a:srgbClr val="9933FF"/>
                          </a:solidFill>
                        </a:rPr>
                        <a:t> a </a:t>
                      </a:r>
                      <a:r>
                        <a:rPr lang="hr-HR" b="1" dirty="0" err="1" smtClean="0">
                          <a:solidFill>
                            <a:srgbClr val="9933FF"/>
                          </a:solidFill>
                        </a:rPr>
                        <a:t>Difference</a:t>
                      </a:r>
                      <a:endParaRPr lang="hr-HR" b="1" dirty="0">
                        <a:solidFill>
                          <a:srgbClr val="99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b="1" dirty="0" err="1" smtClean="0">
                          <a:solidFill>
                            <a:srgbClr val="9933FF"/>
                          </a:solidFill>
                        </a:rPr>
                        <a:t>Countryside</a:t>
                      </a:r>
                      <a:r>
                        <a:rPr lang="hr-HR" b="1" dirty="0" smtClean="0">
                          <a:solidFill>
                            <a:srgbClr val="9933FF"/>
                          </a:solidFill>
                        </a:rPr>
                        <a:t>:</a:t>
                      </a:r>
                    </a:p>
                    <a:p>
                      <a:pPr algn="l"/>
                      <a:r>
                        <a:rPr lang="hr-HR" b="1" dirty="0" smtClean="0">
                          <a:solidFill>
                            <a:srgbClr val="9933FF"/>
                          </a:solidFill>
                        </a:rPr>
                        <a:t>A Green </a:t>
                      </a:r>
                      <a:r>
                        <a:rPr lang="hr-HR" b="1" dirty="0" err="1" smtClean="0">
                          <a:solidFill>
                            <a:srgbClr val="9933FF"/>
                          </a:solidFill>
                        </a:rPr>
                        <a:t>and</a:t>
                      </a:r>
                      <a:r>
                        <a:rPr lang="hr-HR" b="1" dirty="0" smtClean="0">
                          <a:solidFill>
                            <a:srgbClr val="9933FF"/>
                          </a:solidFill>
                        </a:rPr>
                        <a:t> </a:t>
                      </a:r>
                      <a:r>
                        <a:rPr lang="hr-HR" b="1" dirty="0" err="1" smtClean="0">
                          <a:solidFill>
                            <a:srgbClr val="9933FF"/>
                          </a:solidFill>
                        </a:rPr>
                        <a:t>Pleasant</a:t>
                      </a:r>
                      <a:r>
                        <a:rPr lang="hr-HR" b="1" dirty="0" smtClean="0">
                          <a:solidFill>
                            <a:srgbClr val="9933FF"/>
                          </a:solidFill>
                        </a:rPr>
                        <a:t> </a:t>
                      </a:r>
                      <a:r>
                        <a:rPr lang="hr-HR" b="1" dirty="0" err="1" smtClean="0">
                          <a:solidFill>
                            <a:srgbClr val="9933FF"/>
                          </a:solidFill>
                        </a:rPr>
                        <a:t>Land</a:t>
                      </a:r>
                      <a:endParaRPr lang="hr-HR" b="1" dirty="0">
                        <a:solidFill>
                          <a:srgbClr val="99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b="1" dirty="0" smtClean="0">
                          <a:solidFill>
                            <a:srgbClr val="9933FF"/>
                          </a:solidFill>
                        </a:rPr>
                        <a:t>Literature: </a:t>
                      </a:r>
                      <a:r>
                        <a:rPr lang="hr-HR" b="1" dirty="0" err="1" smtClean="0">
                          <a:solidFill>
                            <a:srgbClr val="9933FF"/>
                          </a:solidFill>
                        </a:rPr>
                        <a:t>Books</a:t>
                      </a:r>
                      <a:r>
                        <a:rPr lang="hr-HR" b="1" dirty="0" smtClean="0">
                          <a:solidFill>
                            <a:srgbClr val="9933FF"/>
                          </a:solidFill>
                        </a:rPr>
                        <a:t> </a:t>
                      </a:r>
                      <a:r>
                        <a:rPr lang="hr-HR" b="1" dirty="0" err="1" smtClean="0">
                          <a:solidFill>
                            <a:srgbClr val="9933FF"/>
                          </a:solidFill>
                        </a:rPr>
                        <a:t>and</a:t>
                      </a:r>
                      <a:r>
                        <a:rPr lang="hr-HR" b="1" dirty="0" smtClean="0">
                          <a:solidFill>
                            <a:srgbClr val="9933FF"/>
                          </a:solidFill>
                        </a:rPr>
                        <a:t> </a:t>
                      </a:r>
                      <a:r>
                        <a:rPr lang="hr-HR" b="1" dirty="0" err="1" smtClean="0">
                          <a:solidFill>
                            <a:srgbClr val="9933FF"/>
                          </a:solidFill>
                        </a:rPr>
                        <a:t>Identity</a:t>
                      </a:r>
                      <a:endParaRPr lang="hr-HR" b="1" dirty="0">
                        <a:solidFill>
                          <a:srgbClr val="99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b="1" dirty="0" err="1" smtClean="0">
                          <a:solidFill>
                            <a:srgbClr val="9933FF"/>
                          </a:solidFill>
                        </a:rPr>
                        <a:t>The</a:t>
                      </a:r>
                      <a:r>
                        <a:rPr lang="hr-HR" b="1" dirty="0" smtClean="0">
                          <a:solidFill>
                            <a:srgbClr val="9933FF"/>
                          </a:solidFill>
                        </a:rPr>
                        <a:t> </a:t>
                      </a:r>
                      <a:r>
                        <a:rPr lang="hr-HR" b="1" dirty="0" err="1" smtClean="0">
                          <a:solidFill>
                            <a:srgbClr val="9933FF"/>
                          </a:solidFill>
                        </a:rPr>
                        <a:t>Environment</a:t>
                      </a:r>
                      <a:r>
                        <a:rPr lang="hr-HR" b="1" dirty="0" smtClean="0">
                          <a:solidFill>
                            <a:srgbClr val="9933FF"/>
                          </a:solidFill>
                        </a:rPr>
                        <a:t>:</a:t>
                      </a:r>
                      <a:r>
                        <a:rPr lang="hr-HR" b="1" baseline="0" dirty="0" smtClean="0">
                          <a:solidFill>
                            <a:srgbClr val="9933FF"/>
                          </a:solidFill>
                        </a:rPr>
                        <a:t> </a:t>
                      </a:r>
                      <a:r>
                        <a:rPr lang="hr-HR" b="1" baseline="0" dirty="0" err="1" smtClean="0">
                          <a:solidFill>
                            <a:srgbClr val="9933FF"/>
                          </a:solidFill>
                        </a:rPr>
                        <a:t>Saving</a:t>
                      </a:r>
                      <a:r>
                        <a:rPr lang="hr-HR" b="1" baseline="0" dirty="0" smtClean="0">
                          <a:solidFill>
                            <a:srgbClr val="9933FF"/>
                          </a:solidFill>
                        </a:rPr>
                        <a:t> a Planet</a:t>
                      </a:r>
                      <a:endParaRPr lang="hr-HR" b="1" dirty="0">
                        <a:solidFill>
                          <a:srgbClr val="99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800" b="1" kern="1200" dirty="0" err="1" smtClean="0">
                          <a:solidFill>
                            <a:srgbClr val="9933FF"/>
                          </a:solidFill>
                          <a:latin typeface="+mn-lt"/>
                          <a:ea typeface="+mn-ea"/>
                          <a:cs typeface="+mn-cs"/>
                        </a:rPr>
                        <a:t>Entrepreneurship</a:t>
                      </a:r>
                      <a:r>
                        <a:rPr lang="hr-HR" sz="1800" b="1" kern="1200" dirty="0" smtClean="0">
                          <a:solidFill>
                            <a:srgbClr val="9933FF"/>
                          </a:solidFill>
                          <a:latin typeface="+mn-lt"/>
                          <a:ea typeface="+mn-ea"/>
                          <a:cs typeface="+mn-cs"/>
                        </a:rPr>
                        <a:t>: Building  a </a:t>
                      </a:r>
                      <a:r>
                        <a:rPr lang="hr-HR" sz="1800" b="1" kern="1200" dirty="0" err="1" smtClean="0">
                          <a:solidFill>
                            <a:srgbClr val="9933FF"/>
                          </a:solidFill>
                          <a:latin typeface="+mn-lt"/>
                          <a:ea typeface="+mn-ea"/>
                          <a:cs typeface="+mn-cs"/>
                        </a:rPr>
                        <a:t>Business</a:t>
                      </a:r>
                      <a:endParaRPr lang="hr-HR" sz="1800" b="1" kern="1200" dirty="0">
                        <a:solidFill>
                          <a:srgbClr val="993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24847">
                <a:tc>
                  <a:txBody>
                    <a:bodyPr/>
                    <a:lstStyle/>
                    <a:p>
                      <a:pPr algn="l"/>
                      <a:r>
                        <a:rPr lang="hr-HR" b="1" dirty="0" err="1" smtClean="0">
                          <a:solidFill>
                            <a:srgbClr val="4A2D93"/>
                          </a:solidFill>
                        </a:rPr>
                        <a:t>Passives</a:t>
                      </a:r>
                      <a:endParaRPr lang="hr-HR" b="1" dirty="0">
                        <a:solidFill>
                          <a:srgbClr val="4A2D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b="1" dirty="0" err="1" smtClean="0">
                          <a:solidFill>
                            <a:srgbClr val="4A2D93"/>
                          </a:solidFill>
                        </a:rPr>
                        <a:t>Relative</a:t>
                      </a:r>
                      <a:r>
                        <a:rPr lang="hr-HR" b="1" dirty="0" smtClean="0">
                          <a:solidFill>
                            <a:srgbClr val="4A2D93"/>
                          </a:solidFill>
                        </a:rPr>
                        <a:t> </a:t>
                      </a:r>
                      <a:r>
                        <a:rPr lang="hr-HR" b="1" baseline="0" dirty="0" smtClean="0">
                          <a:solidFill>
                            <a:srgbClr val="4A2D93"/>
                          </a:solidFill>
                        </a:rPr>
                        <a:t> </a:t>
                      </a:r>
                      <a:r>
                        <a:rPr lang="hr-HR" b="1" baseline="0" dirty="0" err="1" smtClean="0">
                          <a:solidFill>
                            <a:srgbClr val="4A2D93"/>
                          </a:solidFill>
                        </a:rPr>
                        <a:t>pronouns</a:t>
                      </a:r>
                      <a:r>
                        <a:rPr lang="hr-HR" b="1" baseline="0" dirty="0" smtClean="0">
                          <a:solidFill>
                            <a:srgbClr val="4A2D93"/>
                          </a:solidFill>
                        </a:rPr>
                        <a:t> </a:t>
                      </a:r>
                      <a:r>
                        <a:rPr lang="hr-HR" b="1" baseline="0" dirty="0" err="1" smtClean="0">
                          <a:solidFill>
                            <a:srgbClr val="4A2D93"/>
                          </a:solidFill>
                        </a:rPr>
                        <a:t>and</a:t>
                      </a:r>
                      <a:r>
                        <a:rPr lang="hr-HR" b="1" baseline="0" dirty="0" smtClean="0">
                          <a:solidFill>
                            <a:srgbClr val="4A2D93"/>
                          </a:solidFill>
                        </a:rPr>
                        <a:t> </a:t>
                      </a:r>
                      <a:r>
                        <a:rPr lang="hr-HR" b="1" baseline="0" dirty="0" err="1" smtClean="0">
                          <a:solidFill>
                            <a:srgbClr val="4A2D93"/>
                          </a:solidFill>
                        </a:rPr>
                        <a:t>relative</a:t>
                      </a:r>
                      <a:r>
                        <a:rPr lang="hr-HR" b="1" baseline="0" dirty="0" smtClean="0">
                          <a:solidFill>
                            <a:srgbClr val="4A2D93"/>
                          </a:solidFill>
                        </a:rPr>
                        <a:t> </a:t>
                      </a:r>
                      <a:r>
                        <a:rPr lang="hr-HR" b="1" baseline="0" dirty="0" err="1" smtClean="0">
                          <a:solidFill>
                            <a:srgbClr val="4A2D93"/>
                          </a:solidFill>
                        </a:rPr>
                        <a:t>clauses</a:t>
                      </a:r>
                      <a:endParaRPr lang="hr-HR" b="1" dirty="0">
                        <a:solidFill>
                          <a:srgbClr val="4A2D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b="1" dirty="0" err="1" smtClean="0">
                          <a:solidFill>
                            <a:srgbClr val="4A2D93"/>
                          </a:solidFill>
                        </a:rPr>
                        <a:t>Modifying</a:t>
                      </a:r>
                      <a:r>
                        <a:rPr lang="hr-HR" b="1" dirty="0" smtClean="0">
                          <a:solidFill>
                            <a:srgbClr val="4A2D93"/>
                          </a:solidFill>
                        </a:rPr>
                        <a:t> </a:t>
                      </a:r>
                      <a:r>
                        <a:rPr lang="hr-HR" b="1" dirty="0" err="1" smtClean="0">
                          <a:solidFill>
                            <a:srgbClr val="4A2D93"/>
                          </a:solidFill>
                        </a:rPr>
                        <a:t>adjectives</a:t>
                      </a:r>
                      <a:endParaRPr lang="hr-HR" b="1" dirty="0">
                        <a:solidFill>
                          <a:srgbClr val="4A2D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b="1" dirty="0" err="1" smtClean="0">
                          <a:solidFill>
                            <a:srgbClr val="4A2D93"/>
                          </a:solidFill>
                        </a:rPr>
                        <a:t>Modyfing</a:t>
                      </a:r>
                      <a:r>
                        <a:rPr lang="hr-HR" b="1" dirty="0" smtClean="0">
                          <a:solidFill>
                            <a:srgbClr val="4A2D93"/>
                          </a:solidFill>
                        </a:rPr>
                        <a:t> </a:t>
                      </a:r>
                      <a:r>
                        <a:rPr lang="hr-HR" b="1" dirty="0" err="1" smtClean="0">
                          <a:solidFill>
                            <a:srgbClr val="4A2D93"/>
                          </a:solidFill>
                        </a:rPr>
                        <a:t>adjectives</a:t>
                      </a:r>
                      <a:r>
                        <a:rPr lang="hr-HR" b="1" dirty="0" smtClean="0">
                          <a:solidFill>
                            <a:srgbClr val="4A2D93"/>
                          </a:solidFill>
                        </a:rPr>
                        <a:t> </a:t>
                      </a:r>
                      <a:r>
                        <a:rPr lang="hr-HR" b="1" dirty="0" err="1" smtClean="0">
                          <a:solidFill>
                            <a:srgbClr val="4A2D93"/>
                          </a:solidFill>
                        </a:rPr>
                        <a:t>and</a:t>
                      </a:r>
                      <a:r>
                        <a:rPr lang="hr-HR" b="1" dirty="0" smtClean="0">
                          <a:solidFill>
                            <a:srgbClr val="4A2D93"/>
                          </a:solidFill>
                        </a:rPr>
                        <a:t> </a:t>
                      </a:r>
                      <a:r>
                        <a:rPr lang="hr-HR" b="1" dirty="0" err="1" smtClean="0">
                          <a:solidFill>
                            <a:srgbClr val="4A2D93"/>
                          </a:solidFill>
                        </a:rPr>
                        <a:t>superlati</a:t>
                      </a:r>
                      <a:r>
                        <a:rPr lang="hr-HR" b="1" dirty="0" smtClean="0">
                          <a:solidFill>
                            <a:srgbClr val="4A2D93"/>
                          </a:solidFill>
                        </a:rPr>
                        <a:t>-</a:t>
                      </a:r>
                      <a:r>
                        <a:rPr lang="hr-HR" b="1" dirty="0" err="1" smtClean="0">
                          <a:solidFill>
                            <a:srgbClr val="4A2D93"/>
                          </a:solidFill>
                        </a:rPr>
                        <a:t>ves</a:t>
                      </a:r>
                      <a:endParaRPr lang="hr-HR" b="1" dirty="0">
                        <a:solidFill>
                          <a:srgbClr val="4A2D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b="1" dirty="0" smtClean="0">
                          <a:solidFill>
                            <a:srgbClr val="4A2D93"/>
                          </a:solidFill>
                        </a:rPr>
                        <a:t>„</a:t>
                      </a:r>
                      <a:r>
                        <a:rPr lang="hr-HR" b="1" dirty="0" err="1" smtClean="0">
                          <a:solidFill>
                            <a:srgbClr val="4A2D93"/>
                          </a:solidFill>
                        </a:rPr>
                        <a:t>so</a:t>
                      </a:r>
                      <a:r>
                        <a:rPr lang="hr-HR" b="1" dirty="0" smtClean="0">
                          <a:solidFill>
                            <a:srgbClr val="4A2D93"/>
                          </a:solidFill>
                        </a:rPr>
                        <a:t>”</a:t>
                      </a:r>
                    </a:p>
                    <a:p>
                      <a:pPr algn="l"/>
                      <a:r>
                        <a:rPr lang="hr-HR" b="1" dirty="0" smtClean="0">
                          <a:solidFill>
                            <a:srgbClr val="4A2D93"/>
                          </a:solidFill>
                        </a:rPr>
                        <a:t>Sentence </a:t>
                      </a:r>
                      <a:r>
                        <a:rPr lang="hr-HR" b="1" dirty="0" err="1" smtClean="0">
                          <a:solidFill>
                            <a:srgbClr val="4A2D93"/>
                          </a:solidFill>
                        </a:rPr>
                        <a:t>markers</a:t>
                      </a:r>
                      <a:endParaRPr lang="hr-HR" b="1" dirty="0">
                        <a:solidFill>
                          <a:srgbClr val="4A2D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b="1" dirty="0" err="1" smtClean="0">
                          <a:solidFill>
                            <a:srgbClr val="4A2D93"/>
                          </a:solidFill>
                        </a:rPr>
                        <a:t>Summary</a:t>
                      </a:r>
                      <a:endParaRPr lang="hr-HR" b="1" dirty="0">
                        <a:solidFill>
                          <a:srgbClr val="4A2D93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r-HR" dirty="0" smtClean="0"/>
              <a:t>Kroz 6 tjedana, 6 je tema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980728"/>
            <a:ext cx="8651304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3200" dirty="0" smtClean="0">
                <a:solidFill>
                  <a:schemeClr val="tx1"/>
                </a:solidFill>
              </a:rPr>
              <a:t> </a:t>
            </a:r>
            <a:r>
              <a:rPr lang="hr-HR" sz="3200" u="sng" dirty="0" smtClean="0">
                <a:solidFill>
                  <a:schemeClr val="tx1"/>
                </a:solidFill>
              </a:rPr>
              <a:t>Ponedjeljak:</a:t>
            </a:r>
            <a:r>
              <a:rPr lang="hr-HR" sz="3200" dirty="0" smtClean="0">
                <a:solidFill>
                  <a:schemeClr val="tx1"/>
                </a:solidFill>
              </a:rPr>
              <a:t> </a:t>
            </a:r>
          </a:p>
          <a:p>
            <a:r>
              <a:rPr lang="hr-HR" sz="3200" dirty="0" smtClean="0">
                <a:solidFill>
                  <a:schemeClr val="tx1"/>
                </a:solidFill>
              </a:rPr>
              <a:t>nova tema uz video najavu</a:t>
            </a:r>
          </a:p>
          <a:p>
            <a:r>
              <a:rPr lang="hr-HR" sz="3200" dirty="0" smtClean="0">
                <a:solidFill>
                  <a:schemeClr val="tx1"/>
                </a:solidFill>
              </a:rPr>
              <a:t>popis koraka koje treba preći tog tjedna</a:t>
            </a:r>
          </a:p>
          <a:p>
            <a:r>
              <a:rPr lang="hr-HR" sz="3200" dirty="0">
                <a:solidFill>
                  <a:schemeClr val="tx1"/>
                </a:solidFill>
              </a:rPr>
              <a:t>č</a:t>
            </a:r>
            <a:r>
              <a:rPr lang="hr-HR" sz="3200" dirty="0" smtClean="0">
                <a:solidFill>
                  <a:schemeClr val="tx1"/>
                </a:solidFill>
              </a:rPr>
              <a:t>esto „koraci” završavaju pitanjem, </a:t>
            </a:r>
          </a:p>
          <a:p>
            <a:pPr marL="0" indent="0">
              <a:buNone/>
            </a:pPr>
            <a:r>
              <a:rPr lang="hr-HR" sz="3200" dirty="0">
                <a:solidFill>
                  <a:schemeClr val="tx1"/>
                </a:solidFill>
              </a:rPr>
              <a:t> </a:t>
            </a:r>
            <a:r>
              <a:rPr lang="hr-HR" sz="3200" dirty="0" smtClean="0">
                <a:solidFill>
                  <a:schemeClr val="tx1"/>
                </a:solidFill>
              </a:rPr>
              <a:t> od polaznika se očekuje da se uključi svojim    </a:t>
            </a:r>
          </a:p>
          <a:p>
            <a:pPr marL="0" indent="0">
              <a:buNone/>
            </a:pPr>
            <a:r>
              <a:rPr lang="hr-HR" sz="3200" dirty="0" smtClean="0">
                <a:solidFill>
                  <a:schemeClr val="tx1"/>
                </a:solidFill>
              </a:rPr>
              <a:t>  pisanim komentarom (mišljenjem)</a:t>
            </a:r>
          </a:p>
          <a:p>
            <a:r>
              <a:rPr lang="hr-HR" sz="3200" dirty="0">
                <a:solidFill>
                  <a:schemeClr val="tx1"/>
                </a:solidFill>
              </a:rPr>
              <a:t>n</a:t>
            </a:r>
            <a:r>
              <a:rPr lang="hr-HR" sz="3200" dirty="0" smtClean="0">
                <a:solidFill>
                  <a:schemeClr val="tx1"/>
                </a:solidFill>
              </a:rPr>
              <a:t>a komentar/upit može dobiti odgovor od drugih polaznika ili od edukatora, uz </a:t>
            </a:r>
            <a:r>
              <a:rPr lang="hr-HR" sz="3200" dirty="0" err="1" smtClean="0">
                <a:solidFill>
                  <a:schemeClr val="tx1"/>
                </a:solidFill>
              </a:rPr>
              <a:t>edukatorovo</a:t>
            </a:r>
            <a:r>
              <a:rPr lang="hr-HR" sz="3200" dirty="0" smtClean="0">
                <a:solidFill>
                  <a:schemeClr val="tx1"/>
                </a:solidFill>
              </a:rPr>
              <a:t> objašnjenje često su priloženi korisni linkovi za produbljivanje znanja </a:t>
            </a:r>
          </a:p>
          <a:p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73340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980728"/>
            <a:ext cx="8651304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3600" u="sng" dirty="0" smtClean="0">
                <a:solidFill>
                  <a:schemeClr val="tx1"/>
                </a:solidFill>
              </a:rPr>
              <a:t>Četvrtak</a:t>
            </a:r>
            <a:r>
              <a:rPr lang="hr-HR" sz="3600" dirty="0" smtClean="0">
                <a:solidFill>
                  <a:schemeClr val="tx1"/>
                </a:solidFill>
              </a:rPr>
              <a:t>: edukator razmatra o problemima „uživo” na </a:t>
            </a:r>
            <a:r>
              <a:rPr lang="hr-HR" sz="3600" dirty="0" err="1" smtClean="0">
                <a:solidFill>
                  <a:schemeClr val="tx1"/>
                </a:solidFill>
              </a:rPr>
              <a:t>YouTubu</a:t>
            </a:r>
            <a:r>
              <a:rPr lang="hr-HR" sz="3600" dirty="0" smtClean="0">
                <a:solidFill>
                  <a:schemeClr val="tx1"/>
                </a:solidFill>
              </a:rPr>
              <a:t> ili </a:t>
            </a:r>
            <a:r>
              <a:rPr lang="hr-HR" sz="3600" dirty="0" err="1" smtClean="0">
                <a:solidFill>
                  <a:schemeClr val="tx1"/>
                </a:solidFill>
              </a:rPr>
              <a:t>Facebooku</a:t>
            </a:r>
            <a:r>
              <a:rPr lang="hr-HR" sz="3600" dirty="0" smtClean="0">
                <a:solidFill>
                  <a:schemeClr val="tx1"/>
                </a:solidFill>
              </a:rPr>
              <a:t> (</a:t>
            </a:r>
            <a:r>
              <a:rPr lang="hr-HR" sz="3600" dirty="0" err="1" smtClean="0">
                <a:solidFill>
                  <a:schemeClr val="tx1"/>
                </a:solidFill>
              </a:rPr>
              <a:t>Facebook</a:t>
            </a:r>
            <a:r>
              <a:rPr lang="hr-HR" sz="3600" dirty="0" smtClean="0">
                <a:solidFill>
                  <a:schemeClr val="tx1"/>
                </a:solidFill>
              </a:rPr>
              <a:t> </a:t>
            </a:r>
            <a:r>
              <a:rPr lang="hr-HR" sz="3600" dirty="0" err="1" smtClean="0">
                <a:solidFill>
                  <a:schemeClr val="tx1"/>
                </a:solidFill>
              </a:rPr>
              <a:t>Language</a:t>
            </a:r>
            <a:r>
              <a:rPr lang="hr-HR" sz="3600" dirty="0" smtClean="0">
                <a:solidFill>
                  <a:schemeClr val="tx1"/>
                </a:solidFill>
              </a:rPr>
              <a:t> </a:t>
            </a:r>
            <a:r>
              <a:rPr lang="hr-HR" sz="3600" dirty="0" err="1" smtClean="0">
                <a:solidFill>
                  <a:schemeClr val="tx1"/>
                </a:solidFill>
              </a:rPr>
              <a:t>Clinic</a:t>
            </a:r>
            <a:r>
              <a:rPr lang="hr-HR" sz="3600" dirty="0" smtClean="0">
                <a:solidFill>
                  <a:schemeClr val="tx1"/>
                </a:solidFill>
              </a:rPr>
              <a:t>) </a:t>
            </a:r>
          </a:p>
          <a:p>
            <a:pPr marL="0" indent="0">
              <a:buNone/>
            </a:pPr>
            <a:r>
              <a:rPr lang="hr-HR" sz="3600" u="sng" dirty="0" smtClean="0">
                <a:solidFill>
                  <a:schemeClr val="tx1"/>
                </a:solidFill>
              </a:rPr>
              <a:t>Petak</a:t>
            </a:r>
            <a:r>
              <a:rPr lang="hr-HR" sz="3600" dirty="0" smtClean="0">
                <a:solidFill>
                  <a:schemeClr val="tx1"/>
                </a:solidFill>
              </a:rPr>
              <a:t>: zadnji video - osvrt edukatora na gradivo i probleme koji su se pojavili, još korisnih linkova  </a:t>
            </a:r>
          </a:p>
          <a:p>
            <a:pPr marL="0" indent="0">
              <a:buNone/>
            </a:pPr>
            <a:r>
              <a:rPr lang="hr-HR" sz="3600" u="sng" dirty="0" smtClean="0">
                <a:solidFill>
                  <a:schemeClr val="tx1"/>
                </a:solidFill>
              </a:rPr>
              <a:t>Petak</a:t>
            </a:r>
            <a:r>
              <a:rPr lang="hr-HR" sz="3600" dirty="0" smtClean="0">
                <a:solidFill>
                  <a:schemeClr val="tx1"/>
                </a:solidFill>
              </a:rPr>
              <a:t>: najava nove teme, mogućnost pristupa 1. koraku teme narednog tjedna (uvodni video)</a:t>
            </a:r>
          </a:p>
          <a:p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112633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8147248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4000" dirty="0" smtClean="0">
                <a:solidFill>
                  <a:schemeClr val="tx1"/>
                </a:solidFill>
              </a:rPr>
              <a:t>Petkom - video </a:t>
            </a:r>
            <a:r>
              <a:rPr lang="hr-HR" sz="4000" dirty="0" err="1" smtClean="0">
                <a:solidFill>
                  <a:schemeClr val="tx1"/>
                </a:solidFill>
              </a:rPr>
              <a:t>review</a:t>
            </a:r>
            <a:endParaRPr lang="hr-HR" sz="4000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70330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10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5445224"/>
            <a:ext cx="8229600" cy="1143000"/>
          </a:xfrm>
        </p:spPr>
        <p:txBody>
          <a:bodyPr>
            <a:normAutofit/>
          </a:bodyPr>
          <a:lstStyle/>
          <a:p>
            <a:endParaRPr lang="hr-HR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"/>
          <a:stretch/>
        </p:blipFill>
        <p:spPr bwMode="auto">
          <a:xfrm>
            <a:off x="183006" y="1271893"/>
            <a:ext cx="878774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179512" y="245311"/>
            <a:ext cx="2448272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</a:pPr>
            <a:r>
              <a:rPr lang="hr-HR" sz="2000" dirty="0" smtClean="0">
                <a:solidFill>
                  <a:prstClr val="black"/>
                </a:solidFill>
              </a:rPr>
              <a:t>Popis </a:t>
            </a:r>
            <a:r>
              <a:rPr lang="hr-HR" sz="2000" dirty="0">
                <a:solidFill>
                  <a:prstClr val="black"/>
                </a:solidFill>
              </a:rPr>
              <a:t>aktivnosti koje treba savladati u jednom </a:t>
            </a:r>
            <a:r>
              <a:rPr lang="hr-HR" sz="2000" dirty="0" smtClean="0">
                <a:solidFill>
                  <a:prstClr val="black"/>
                </a:solidFill>
              </a:rPr>
              <a:t>tjednu: </a:t>
            </a:r>
          </a:p>
          <a:p>
            <a:pPr lvl="0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</a:pPr>
            <a:r>
              <a:rPr lang="hr-HR" sz="2000" dirty="0" smtClean="0">
                <a:solidFill>
                  <a:prstClr val="black"/>
                </a:solidFill>
              </a:rPr>
              <a:t>video </a:t>
            </a:r>
            <a:r>
              <a:rPr lang="hr-HR" sz="2000" dirty="0">
                <a:solidFill>
                  <a:prstClr val="black"/>
                </a:solidFill>
              </a:rPr>
              <a:t>isječci (postoji i transkript</a:t>
            </a:r>
            <a:r>
              <a:rPr lang="hr-HR" sz="2000" dirty="0" smtClean="0">
                <a:solidFill>
                  <a:prstClr val="black"/>
                </a:solidFill>
              </a:rPr>
              <a:t>), poticanje </a:t>
            </a:r>
            <a:r>
              <a:rPr lang="hr-HR" sz="2000" dirty="0">
                <a:solidFill>
                  <a:prstClr val="black"/>
                </a:solidFill>
              </a:rPr>
              <a:t>na pisanje </a:t>
            </a:r>
            <a:r>
              <a:rPr lang="hr-HR" sz="2000" dirty="0" smtClean="0">
                <a:solidFill>
                  <a:prstClr val="black"/>
                </a:solidFill>
              </a:rPr>
              <a:t>komentara, </a:t>
            </a:r>
            <a:r>
              <a:rPr lang="hr-HR" sz="2000" dirty="0">
                <a:solidFill>
                  <a:prstClr val="black"/>
                </a:solidFill>
              </a:rPr>
              <a:t>diskusije, kviz pitalice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2915816" y="476672"/>
            <a:ext cx="1296144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bg1"/>
                </a:solidFill>
              </a:rPr>
              <a:t>Kronološki slijed komentara polaznika tečaja</a:t>
            </a:r>
            <a:endParaRPr lang="hr-HR" sz="2000" dirty="0">
              <a:solidFill>
                <a:schemeClr val="bg1"/>
              </a:solidFill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4610138" y="116632"/>
            <a:ext cx="2448272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000" dirty="0" smtClean="0"/>
              <a:t>Moja sudjelovanja u diskusijama (komentari),  komentari drugih sudionika na moja mišljenja, intervencije edukatora</a:t>
            </a:r>
            <a:endParaRPr lang="hr-HR" sz="2000" dirty="0"/>
          </a:p>
        </p:txBody>
      </p:sp>
      <p:sp>
        <p:nvSpPr>
          <p:cNvPr id="10" name="TekstniOkvir 9"/>
          <p:cNvSpPr txBox="1"/>
          <p:nvPr/>
        </p:nvSpPr>
        <p:spPr>
          <a:xfrm>
            <a:off x="7164288" y="819881"/>
            <a:ext cx="1728192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000" dirty="0" smtClean="0"/>
              <a:t>Ostvareni zadaci u tečaju, realizirani koraci, cilj je doseći 100%</a:t>
            </a:r>
            <a:endParaRPr lang="hr-HR" sz="2000" dirty="0"/>
          </a:p>
        </p:txBody>
      </p:sp>
      <p:sp>
        <p:nvSpPr>
          <p:cNvPr id="6" name="Strelica udesno 5"/>
          <p:cNvSpPr/>
          <p:nvPr/>
        </p:nvSpPr>
        <p:spPr>
          <a:xfrm rot="295270">
            <a:off x="1838645" y="2612173"/>
            <a:ext cx="792088" cy="1097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0000"/>
              </a:solidFill>
            </a:endParaRPr>
          </a:p>
        </p:txBody>
      </p:sp>
      <p:sp>
        <p:nvSpPr>
          <p:cNvPr id="11" name="Strelica dolje 10"/>
          <p:cNvSpPr/>
          <p:nvPr/>
        </p:nvSpPr>
        <p:spPr>
          <a:xfrm>
            <a:off x="3939812" y="1996632"/>
            <a:ext cx="144016" cy="5702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trelica dolje 11"/>
          <p:cNvSpPr/>
          <p:nvPr/>
        </p:nvSpPr>
        <p:spPr>
          <a:xfrm>
            <a:off x="5088861" y="2251997"/>
            <a:ext cx="144016" cy="36265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Strelica ulijevo 14"/>
          <p:cNvSpPr/>
          <p:nvPr/>
        </p:nvSpPr>
        <p:spPr>
          <a:xfrm>
            <a:off x="6516216" y="2635838"/>
            <a:ext cx="720080" cy="11985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315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395536" y="1052736"/>
            <a:ext cx="158417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F0000"/>
                </a:solidFill>
              </a:rPr>
              <a:t>1</a:t>
            </a:r>
            <a:r>
              <a:rPr lang="hr-HR" sz="36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hr-HR" sz="3600" dirty="0" smtClean="0">
                <a:solidFill>
                  <a:srgbClr val="FF0000"/>
                </a:solidFill>
              </a:rPr>
              <a:t>TO DO</a:t>
            </a:r>
            <a:endParaRPr lang="hr-H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1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467544" y="1196752"/>
            <a:ext cx="187220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3600" dirty="0" smtClean="0">
                <a:solidFill>
                  <a:srgbClr val="FF0000"/>
                </a:solidFill>
              </a:rPr>
              <a:t>2.</a:t>
            </a:r>
          </a:p>
          <a:p>
            <a:r>
              <a:rPr lang="hr-HR" sz="3600" dirty="0" smtClean="0">
                <a:solidFill>
                  <a:srgbClr val="FF0000"/>
                </a:solidFill>
              </a:rPr>
              <a:t>ACTIVITY</a:t>
            </a:r>
            <a:endParaRPr lang="hr-H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7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467544" y="1340768"/>
            <a:ext cx="1584176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3200" dirty="0" smtClean="0">
                <a:solidFill>
                  <a:srgbClr val="FF0000"/>
                </a:solidFill>
              </a:rPr>
              <a:t>3.</a:t>
            </a:r>
          </a:p>
          <a:p>
            <a:r>
              <a:rPr lang="hr-HR" sz="3200" dirty="0" smtClean="0">
                <a:solidFill>
                  <a:srgbClr val="FF0000"/>
                </a:solidFill>
              </a:rPr>
              <a:t>REPLIES</a:t>
            </a:r>
            <a:endParaRPr lang="hr-H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2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3033"/>
            <a:ext cx="11624835" cy="684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395536" y="1268760"/>
            <a:ext cx="216024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3200" dirty="0" smtClean="0">
                <a:solidFill>
                  <a:srgbClr val="FF0000"/>
                </a:solidFill>
              </a:rPr>
              <a:t>4.</a:t>
            </a:r>
          </a:p>
          <a:p>
            <a:r>
              <a:rPr lang="hr-HR" sz="3200" dirty="0" smtClean="0">
                <a:solidFill>
                  <a:srgbClr val="FF0000"/>
                </a:solidFill>
              </a:rPr>
              <a:t>PROGRESS</a:t>
            </a:r>
            <a:endParaRPr lang="hr-H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13506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/>
              <a:t/>
            </a:r>
            <a:br>
              <a:rPr lang="hr-HR" dirty="0" smtClean="0"/>
            </a:br>
            <a:r>
              <a:rPr lang="hr-HR" sz="4900" dirty="0" smtClean="0">
                <a:solidFill>
                  <a:srgbClr val="FF0000"/>
                </a:solidFill>
              </a:rPr>
              <a:t>Klik na MY ACCOUNT</a:t>
            </a:r>
            <a:endParaRPr lang="hr-HR" sz="49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avni poveznik sa strelicom 3"/>
          <p:cNvCxnSpPr/>
          <p:nvPr/>
        </p:nvCxnSpPr>
        <p:spPr>
          <a:xfrm>
            <a:off x="5004048" y="1242741"/>
            <a:ext cx="2952328" cy="864096"/>
          </a:xfrm>
          <a:prstGeom prst="straightConnector1">
            <a:avLst/>
          </a:prstGeom>
          <a:ln w="2857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09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426170"/>
          </a:xfrm>
        </p:spPr>
        <p:txBody>
          <a:bodyPr>
            <a:normAutofit/>
          </a:bodyPr>
          <a:lstStyle/>
          <a:p>
            <a:r>
              <a:rPr lang="hr-HR" sz="4900" dirty="0" smtClean="0">
                <a:solidFill>
                  <a:srgbClr val="FF0000"/>
                </a:solidFill>
              </a:rPr>
              <a:t>MOOC</a:t>
            </a:r>
            <a:r>
              <a:rPr lang="hr-HR" dirty="0" smtClean="0"/>
              <a:t> </a:t>
            </a:r>
            <a:br>
              <a:rPr lang="hr-HR" dirty="0" smtClean="0"/>
            </a:br>
            <a:r>
              <a:rPr lang="hr-HR" dirty="0" smtClean="0"/>
              <a:t>– pokrata ili akronim: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11560" y="2204864"/>
            <a:ext cx="7128792" cy="4104456"/>
          </a:xfrm>
          <a:solidFill>
            <a:schemeClr val="bg2">
              <a:lumMod val="75000"/>
              <a:lumOff val="25000"/>
              <a:alpha val="79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4400" b="1" dirty="0" smtClean="0">
                <a:solidFill>
                  <a:srgbClr val="FF0000"/>
                </a:solidFill>
              </a:rPr>
              <a:t>M</a:t>
            </a:r>
            <a:r>
              <a:rPr lang="hr-HR" sz="3200" dirty="0" smtClean="0">
                <a:solidFill>
                  <a:schemeClr val="tx1"/>
                </a:solidFill>
              </a:rPr>
              <a:t>ASSIVE</a:t>
            </a:r>
            <a:r>
              <a:rPr lang="hr-HR" sz="2800" dirty="0" smtClean="0">
                <a:solidFill>
                  <a:schemeClr val="tx1"/>
                </a:solidFill>
              </a:rPr>
              <a:t> – veliki broj sudionika</a:t>
            </a:r>
          </a:p>
          <a:p>
            <a:pPr marL="0" indent="0">
              <a:buNone/>
            </a:pPr>
            <a:r>
              <a:rPr lang="hr-HR" sz="4400" b="1" dirty="0" smtClean="0">
                <a:solidFill>
                  <a:srgbClr val="FF0000"/>
                </a:solidFill>
              </a:rPr>
              <a:t>O</a:t>
            </a:r>
            <a:r>
              <a:rPr lang="hr-HR" sz="3200" dirty="0" smtClean="0">
                <a:solidFill>
                  <a:schemeClr val="tx1"/>
                </a:solidFill>
              </a:rPr>
              <a:t>PEN</a:t>
            </a:r>
            <a:r>
              <a:rPr lang="hr-HR" sz="2800" dirty="0" smtClean="0">
                <a:solidFill>
                  <a:schemeClr val="tx1"/>
                </a:solidFill>
              </a:rPr>
              <a:t> – nema granica</a:t>
            </a:r>
          </a:p>
          <a:p>
            <a:pPr marL="0" indent="0">
              <a:buNone/>
            </a:pPr>
            <a:r>
              <a:rPr lang="hr-HR" sz="2800" dirty="0" smtClean="0">
                <a:solidFill>
                  <a:schemeClr val="tx1"/>
                </a:solidFill>
              </a:rPr>
              <a:t>(besplatan slobodan pristup, dob, obrazovanje)</a:t>
            </a:r>
          </a:p>
          <a:p>
            <a:pPr marL="0" indent="0">
              <a:buNone/>
            </a:pPr>
            <a:r>
              <a:rPr lang="hr-HR" sz="4400" b="1" dirty="0" smtClean="0">
                <a:solidFill>
                  <a:srgbClr val="FF0000"/>
                </a:solidFill>
              </a:rPr>
              <a:t>O</a:t>
            </a:r>
            <a:r>
              <a:rPr lang="hr-HR" sz="3200" dirty="0" smtClean="0">
                <a:solidFill>
                  <a:schemeClr val="tx1"/>
                </a:solidFill>
              </a:rPr>
              <a:t>N-LINE</a:t>
            </a:r>
            <a:r>
              <a:rPr lang="hr-HR" sz="2800" dirty="0" smtClean="0">
                <a:solidFill>
                  <a:schemeClr val="tx1"/>
                </a:solidFill>
              </a:rPr>
              <a:t> – Internet veza</a:t>
            </a:r>
          </a:p>
          <a:p>
            <a:pPr marL="0" indent="0">
              <a:buNone/>
            </a:pPr>
            <a:r>
              <a:rPr lang="hr-HR" sz="2800" dirty="0" smtClean="0">
                <a:solidFill>
                  <a:schemeClr val="tx1"/>
                </a:solidFill>
              </a:rPr>
              <a:t>(</a:t>
            </a:r>
            <a:r>
              <a:rPr lang="hr-HR" sz="2800" dirty="0">
                <a:solidFill>
                  <a:schemeClr val="tx1"/>
                </a:solidFill>
              </a:rPr>
              <a:t>p</a:t>
            </a:r>
            <a:r>
              <a:rPr lang="hr-HR" sz="2800" dirty="0" smtClean="0">
                <a:solidFill>
                  <a:schemeClr val="tx1"/>
                </a:solidFill>
              </a:rPr>
              <a:t>otrebno</a:t>
            </a:r>
            <a:r>
              <a:rPr lang="hr-HR" sz="2800" dirty="0">
                <a:solidFill>
                  <a:schemeClr val="tx1"/>
                </a:solidFill>
              </a:rPr>
              <a:t>: računalo, </a:t>
            </a:r>
            <a:r>
              <a:rPr lang="hr-HR" sz="2800" dirty="0" err="1">
                <a:solidFill>
                  <a:schemeClr val="tx1"/>
                </a:solidFill>
              </a:rPr>
              <a:t>tablet</a:t>
            </a:r>
            <a:r>
              <a:rPr lang="hr-HR" sz="2800" dirty="0">
                <a:solidFill>
                  <a:schemeClr val="tx1"/>
                </a:solidFill>
              </a:rPr>
              <a:t> </a:t>
            </a:r>
            <a:r>
              <a:rPr lang="hr-HR" sz="2800" dirty="0" smtClean="0">
                <a:solidFill>
                  <a:schemeClr val="tx1"/>
                </a:solidFill>
              </a:rPr>
              <a:t>ili pametni telefon)                </a:t>
            </a:r>
          </a:p>
          <a:p>
            <a:pPr marL="0" indent="0">
              <a:buNone/>
            </a:pPr>
            <a:r>
              <a:rPr lang="hr-HR" sz="4400" b="1" dirty="0" smtClean="0">
                <a:solidFill>
                  <a:srgbClr val="FF0000"/>
                </a:solidFill>
              </a:rPr>
              <a:t>C</a:t>
            </a:r>
            <a:r>
              <a:rPr lang="hr-HR" sz="3200" dirty="0" smtClean="0">
                <a:solidFill>
                  <a:schemeClr val="tx1"/>
                </a:solidFill>
              </a:rPr>
              <a:t>OURSE</a:t>
            </a:r>
            <a:r>
              <a:rPr lang="hr-HR" sz="2800" dirty="0" smtClean="0">
                <a:solidFill>
                  <a:schemeClr val="tx1"/>
                </a:solidFill>
              </a:rPr>
              <a:t> – instruktori, gradivo, zadaci, forumi</a:t>
            </a:r>
            <a:endParaRPr lang="hr-HR" sz="28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8639"/>
            <a:ext cx="3484662" cy="196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61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6528725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62"/>
          <a:stretch/>
        </p:blipFill>
        <p:spPr bwMode="auto">
          <a:xfrm>
            <a:off x="3059832" y="2852936"/>
            <a:ext cx="5891663" cy="383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2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1371" y="188640"/>
            <a:ext cx="8229600" cy="115212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err="1" smtClean="0"/>
              <a:t>Pokušaj</a:t>
            </a:r>
            <a:r>
              <a:rPr lang="hr-HR" dirty="0" smtClean="0"/>
              <a:t> </a:t>
            </a:r>
            <a:r>
              <a:rPr lang="en-US" dirty="0" smtClean="0"/>
              <a:t>br.</a:t>
            </a:r>
            <a:r>
              <a:rPr lang="hr-HR" dirty="0" smtClean="0"/>
              <a:t> </a:t>
            </a:r>
            <a:r>
              <a:rPr lang="en-US" dirty="0" smtClean="0"/>
              <a:t>2: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en-US" dirty="0" smtClean="0"/>
              <a:t>I</a:t>
            </a:r>
            <a:r>
              <a:rPr lang="hr-HR" dirty="0" smtClean="0"/>
              <a:t>NTRODUCTION TO</a:t>
            </a:r>
            <a:r>
              <a:rPr lang="en-US" dirty="0" smtClean="0"/>
              <a:t> </a:t>
            </a:r>
            <a:r>
              <a:rPr lang="en-US" dirty="0"/>
              <a:t>DUTCH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44824"/>
            <a:ext cx="8363272" cy="48245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sz="4000" b="1" dirty="0" smtClean="0">
                <a:solidFill>
                  <a:schemeClr val="tx1"/>
                </a:solidFill>
              </a:rPr>
              <a:t>Sveučilište Groningen, </a:t>
            </a:r>
            <a:r>
              <a:rPr lang="hr-HR" sz="4000" b="1" dirty="0">
                <a:solidFill>
                  <a:schemeClr val="tx1"/>
                </a:solidFill>
              </a:rPr>
              <a:t>Nizozemska</a:t>
            </a:r>
          </a:p>
          <a:p>
            <a:pPr marL="0" indent="0">
              <a:buNone/>
            </a:pPr>
            <a:endParaRPr lang="hr-HR" sz="3600" b="1" dirty="0" smtClean="0">
              <a:solidFill>
                <a:schemeClr val="tx1"/>
              </a:solidFill>
            </a:endParaRPr>
          </a:p>
          <a:p>
            <a:r>
              <a:rPr lang="hr-HR" sz="3600" dirty="0" smtClean="0">
                <a:solidFill>
                  <a:schemeClr val="tx1"/>
                </a:solidFill>
              </a:rPr>
              <a:t>2. 3. 2015. - 23. 3. 2015.</a:t>
            </a:r>
          </a:p>
          <a:p>
            <a:r>
              <a:rPr lang="hr-HR" sz="3600" dirty="0" smtClean="0">
                <a:solidFill>
                  <a:schemeClr val="tx1"/>
                </a:solidFill>
              </a:rPr>
              <a:t>3 tjedna/3 sata tjedno</a:t>
            </a:r>
          </a:p>
          <a:p>
            <a:pPr marL="0" indent="0">
              <a:buNone/>
            </a:pPr>
            <a:endParaRPr lang="hr-HR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r-HR" sz="3100" dirty="0" smtClean="0">
                <a:solidFill>
                  <a:schemeClr val="tx1"/>
                </a:solidFill>
              </a:rPr>
              <a:t>	</a:t>
            </a:r>
            <a:endParaRPr lang="hr-HR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r-HR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r-HR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r-HR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r-HR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r-HR" sz="3300" b="1" i="1" dirty="0" smtClean="0">
                <a:solidFill>
                  <a:schemeClr val="tx1"/>
                </a:solidFill>
              </a:rPr>
              <a:t>„</a:t>
            </a:r>
            <a:r>
              <a:rPr lang="en-US" sz="3100" i="1" dirty="0" smtClean="0">
                <a:solidFill>
                  <a:schemeClr val="tx1"/>
                </a:solidFill>
              </a:rPr>
              <a:t>Learn </a:t>
            </a:r>
            <a:r>
              <a:rPr lang="en-US" sz="3100" i="1" dirty="0">
                <a:solidFill>
                  <a:schemeClr val="tx1"/>
                </a:solidFill>
              </a:rPr>
              <a:t>to speak, write and understand basic Dutch, with this free, three-week, introductory foreign language course</a:t>
            </a:r>
            <a:r>
              <a:rPr lang="en-US" sz="3100" i="1" dirty="0" smtClean="0">
                <a:solidFill>
                  <a:schemeClr val="tx1"/>
                </a:solidFill>
              </a:rPr>
              <a:t>.</a:t>
            </a:r>
            <a:r>
              <a:rPr lang="hr-HR" sz="3100" i="1" dirty="0" smtClean="0">
                <a:solidFill>
                  <a:schemeClr val="tx1"/>
                </a:solidFill>
              </a:rPr>
              <a:t>”</a:t>
            </a:r>
            <a:endParaRPr lang="hr-HR" sz="3100" i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128" y="188680"/>
            <a:ext cx="129614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89040"/>
            <a:ext cx="475040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315" y="1772816"/>
            <a:ext cx="1901957" cy="142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3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1216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Pokušaj br. 3: </a:t>
            </a:r>
            <a:br>
              <a:rPr lang="hr-HR" dirty="0" smtClean="0"/>
            </a:br>
            <a:r>
              <a:rPr lang="hr-HR" dirty="0" smtClean="0"/>
              <a:t>MIRACLES OF HUMAN LANGUAGE:</a:t>
            </a:r>
            <a:br>
              <a:rPr lang="hr-HR" dirty="0" smtClean="0"/>
            </a:br>
            <a:r>
              <a:rPr lang="hr-HR" dirty="0" smtClean="0"/>
              <a:t>AN INTRODUCTION TO LINGUISTICS </a:t>
            </a:r>
            <a:endParaRPr lang="hr-H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32" y="178692"/>
            <a:ext cx="2987824" cy="77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02" y="2132856"/>
            <a:ext cx="287813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t="2454" r="5539"/>
          <a:stretch/>
        </p:blipFill>
        <p:spPr bwMode="auto">
          <a:xfrm>
            <a:off x="5483143" y="4581128"/>
            <a:ext cx="3522846" cy="211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611560" y="2420885"/>
            <a:ext cx="5904656" cy="287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</a:pPr>
            <a:r>
              <a:rPr lang="hr-HR" sz="3200" b="1" dirty="0" smtClean="0">
                <a:solidFill>
                  <a:prstClr val="white"/>
                </a:solidFill>
              </a:rPr>
              <a:t>Sveučilište </a:t>
            </a:r>
            <a:r>
              <a:rPr lang="hr-HR" sz="3200" b="1" dirty="0" err="1">
                <a:solidFill>
                  <a:prstClr val="white"/>
                </a:solidFill>
              </a:rPr>
              <a:t>Leiden</a:t>
            </a:r>
            <a:r>
              <a:rPr lang="hr-HR" sz="3200" b="1" dirty="0">
                <a:solidFill>
                  <a:prstClr val="white"/>
                </a:solidFill>
              </a:rPr>
              <a:t>, </a:t>
            </a:r>
            <a:r>
              <a:rPr lang="hr-HR" sz="3200" b="1" dirty="0" smtClean="0">
                <a:solidFill>
                  <a:prstClr val="white"/>
                </a:solidFill>
              </a:rPr>
              <a:t>Nizozemska</a:t>
            </a:r>
          </a:p>
          <a:p>
            <a:pPr lvl="0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</a:pPr>
            <a:endParaRPr lang="hr-HR" sz="2800" b="1" dirty="0">
              <a:solidFill>
                <a:prstClr val="white"/>
              </a:solidFill>
            </a:endParaRPr>
          </a:p>
          <a:p>
            <a:pPr marL="274320" lvl="0" indent="-274320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  <a:buFont typeface="Arial" pitchFamily="34" charset="0"/>
              <a:buChar char="•"/>
            </a:pPr>
            <a:r>
              <a:rPr lang="hr-HR" sz="3200" dirty="0" smtClean="0">
                <a:solidFill>
                  <a:prstClr val="white"/>
                </a:solidFill>
              </a:rPr>
              <a:t>30. 3. 2015. - 11. 5. 2015.</a:t>
            </a:r>
            <a:endParaRPr lang="hr-HR" sz="3200" dirty="0">
              <a:solidFill>
                <a:prstClr val="white"/>
              </a:solidFill>
            </a:endParaRPr>
          </a:p>
          <a:p>
            <a:pPr marL="274320" lvl="0" indent="-274320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  <a:buFont typeface="Arial" pitchFamily="34" charset="0"/>
              <a:buChar char="•"/>
            </a:pPr>
            <a:r>
              <a:rPr lang="hr-HR" sz="3200" dirty="0">
                <a:solidFill>
                  <a:prstClr val="white"/>
                </a:solidFill>
              </a:rPr>
              <a:t>5 </a:t>
            </a:r>
            <a:r>
              <a:rPr lang="hr-HR" sz="3200" dirty="0" smtClean="0">
                <a:solidFill>
                  <a:prstClr val="white"/>
                </a:solidFill>
              </a:rPr>
              <a:t>tjedana/4-6 sati </a:t>
            </a:r>
            <a:r>
              <a:rPr lang="hr-HR" sz="3200" dirty="0">
                <a:solidFill>
                  <a:prstClr val="white"/>
                </a:solidFill>
              </a:rPr>
              <a:t>tjednog </a:t>
            </a:r>
            <a:r>
              <a:rPr lang="hr-HR" sz="3200" dirty="0" smtClean="0">
                <a:solidFill>
                  <a:prstClr val="white"/>
                </a:solidFill>
              </a:rPr>
              <a:t> </a:t>
            </a:r>
          </a:p>
          <a:p>
            <a:pPr lvl="0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</a:pPr>
            <a:r>
              <a:rPr lang="hr-HR" sz="3200" dirty="0" smtClean="0">
                <a:solidFill>
                  <a:prstClr val="white"/>
                </a:solidFill>
              </a:rPr>
              <a:t>                    opterećenja   </a:t>
            </a:r>
          </a:p>
        </p:txBody>
      </p:sp>
    </p:spTree>
    <p:extLst>
      <p:ext uri="{BB962C8B-B14F-4D97-AF65-F5344CB8AC3E}">
        <p14:creationId xmlns:p14="http://schemas.microsoft.com/office/powerpoint/2010/main" val="136453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r-HR" dirty="0">
                <a:solidFill>
                  <a:schemeClr val="bg1"/>
                </a:solidFill>
              </a:rPr>
              <a:t>MIRACLES OF HUMAN LANGUAGE:</a:t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bg1"/>
                </a:solidFill>
              </a:rPr>
              <a:t>AN INTRODUCTION TO LINGUISTICS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811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r-HR" sz="2000" dirty="0" smtClean="0">
              <a:solidFill>
                <a:schemeClr val="tx1"/>
              </a:solidFill>
            </a:endParaRPr>
          </a:p>
          <a:p>
            <a:pPr marL="0" lvl="0" indent="0">
              <a:buClr>
                <a:srgbClr val="759AA5">
                  <a:lumMod val="60000"/>
                  <a:lumOff val="40000"/>
                </a:srgbClr>
              </a:buClr>
              <a:buNone/>
            </a:pPr>
            <a:r>
              <a:rPr lang="hr-HR" sz="2400" dirty="0" err="1">
                <a:solidFill>
                  <a:srgbClr val="FFFF00"/>
                </a:solidFill>
              </a:rPr>
              <a:t>Course</a:t>
            </a:r>
            <a:r>
              <a:rPr lang="hr-HR" sz="2400" dirty="0">
                <a:solidFill>
                  <a:srgbClr val="FFFF00"/>
                </a:solidFill>
              </a:rPr>
              <a:t> </a:t>
            </a:r>
            <a:r>
              <a:rPr lang="hr-HR" sz="2400" dirty="0" err="1">
                <a:solidFill>
                  <a:srgbClr val="FFFF00"/>
                </a:solidFill>
              </a:rPr>
              <a:t>Syllabus</a:t>
            </a:r>
            <a:endParaRPr lang="hr-HR" sz="2400" dirty="0">
              <a:solidFill>
                <a:srgbClr val="FFFF00"/>
              </a:solidFill>
            </a:endParaRPr>
          </a:p>
          <a:p>
            <a:pPr lvl="1">
              <a:buClr>
                <a:srgbClr val="759AA5">
                  <a:lumMod val="60000"/>
                  <a:lumOff val="40000"/>
                </a:srgbClr>
              </a:buClr>
            </a:pPr>
            <a:r>
              <a:rPr lang="hr-HR" dirty="0" err="1">
                <a:solidFill>
                  <a:srgbClr val="FFFF00"/>
                </a:solidFill>
              </a:rPr>
              <a:t>Week</a:t>
            </a:r>
            <a:r>
              <a:rPr lang="hr-HR" dirty="0">
                <a:solidFill>
                  <a:srgbClr val="FFFF00"/>
                </a:solidFill>
              </a:rPr>
              <a:t> 1</a:t>
            </a:r>
            <a:r>
              <a:rPr lang="hr-HR" dirty="0">
                <a:solidFill>
                  <a:prstClr val="white"/>
                </a:solidFill>
              </a:rPr>
              <a:t>: </a:t>
            </a:r>
            <a:r>
              <a:rPr lang="hr-HR" dirty="0" err="1">
                <a:solidFill>
                  <a:prstClr val="white"/>
                </a:solidFill>
              </a:rPr>
              <a:t>Introduction</a:t>
            </a:r>
            <a:r>
              <a:rPr lang="hr-HR" dirty="0">
                <a:solidFill>
                  <a:prstClr val="white"/>
                </a:solidFill>
              </a:rPr>
              <a:t> to </a:t>
            </a:r>
            <a:r>
              <a:rPr lang="hr-HR" dirty="0" err="1">
                <a:solidFill>
                  <a:prstClr val="white"/>
                </a:solidFill>
              </a:rPr>
              <a:t>Linguistics</a:t>
            </a:r>
            <a:endParaRPr lang="hr-HR" dirty="0">
              <a:solidFill>
                <a:prstClr val="white"/>
              </a:solidFill>
            </a:endParaRPr>
          </a:p>
          <a:p>
            <a:pPr lvl="1">
              <a:buClr>
                <a:srgbClr val="759AA5">
                  <a:lumMod val="60000"/>
                  <a:lumOff val="40000"/>
                </a:srgbClr>
              </a:buClr>
            </a:pPr>
            <a:r>
              <a:rPr lang="hr-HR" dirty="0" err="1">
                <a:solidFill>
                  <a:srgbClr val="FFFF00"/>
                </a:solidFill>
              </a:rPr>
              <a:t>Week</a:t>
            </a:r>
            <a:r>
              <a:rPr lang="hr-HR" dirty="0">
                <a:solidFill>
                  <a:srgbClr val="FFFF00"/>
                </a:solidFill>
              </a:rPr>
              <a:t> 2</a:t>
            </a:r>
            <a:r>
              <a:rPr lang="hr-HR" dirty="0">
                <a:solidFill>
                  <a:prstClr val="white"/>
                </a:solidFill>
              </a:rPr>
              <a:t>: </a:t>
            </a:r>
            <a:r>
              <a:rPr lang="hr-HR" dirty="0" err="1">
                <a:solidFill>
                  <a:prstClr val="white"/>
                </a:solidFill>
              </a:rPr>
              <a:t>The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Study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of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Sound</a:t>
            </a:r>
            <a:r>
              <a:rPr lang="hr-HR" dirty="0">
                <a:solidFill>
                  <a:prstClr val="white"/>
                </a:solidFill>
              </a:rPr>
              <a:t>: </a:t>
            </a:r>
          </a:p>
          <a:p>
            <a:pPr marL="365760" lvl="1" indent="0">
              <a:buClr>
                <a:srgbClr val="759AA5">
                  <a:lumMod val="60000"/>
                  <a:lumOff val="40000"/>
                </a:srgbClr>
              </a:buClr>
              <a:buNone/>
            </a:pPr>
            <a:r>
              <a:rPr lang="hr-HR" dirty="0">
                <a:solidFill>
                  <a:prstClr val="white"/>
                </a:solidFill>
              </a:rPr>
              <a:t>   </a:t>
            </a:r>
            <a:r>
              <a:rPr lang="hr-HR" dirty="0" err="1">
                <a:solidFill>
                  <a:prstClr val="white"/>
                </a:solidFill>
              </a:rPr>
              <a:t>Phonology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and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Phonetics</a:t>
            </a:r>
            <a:endParaRPr lang="hr-HR" dirty="0">
              <a:solidFill>
                <a:prstClr val="white"/>
              </a:solidFill>
            </a:endParaRPr>
          </a:p>
          <a:p>
            <a:pPr lvl="1">
              <a:buClr>
                <a:srgbClr val="759AA5">
                  <a:lumMod val="60000"/>
                  <a:lumOff val="40000"/>
                </a:srgbClr>
              </a:buClr>
            </a:pPr>
            <a:r>
              <a:rPr lang="hr-HR" dirty="0" err="1">
                <a:solidFill>
                  <a:srgbClr val="FFFF00"/>
                </a:solidFill>
              </a:rPr>
              <a:t>Week</a:t>
            </a:r>
            <a:r>
              <a:rPr lang="hr-HR" dirty="0">
                <a:solidFill>
                  <a:srgbClr val="FFFF00"/>
                </a:solidFill>
              </a:rPr>
              <a:t> 3</a:t>
            </a:r>
            <a:r>
              <a:rPr lang="hr-HR" dirty="0">
                <a:solidFill>
                  <a:prstClr val="white"/>
                </a:solidFill>
              </a:rPr>
              <a:t>: </a:t>
            </a:r>
            <a:r>
              <a:rPr lang="hr-HR" dirty="0" err="1">
                <a:solidFill>
                  <a:prstClr val="white"/>
                </a:solidFill>
              </a:rPr>
              <a:t>The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Study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of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Words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and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Sentences</a:t>
            </a:r>
            <a:r>
              <a:rPr lang="hr-HR" dirty="0">
                <a:solidFill>
                  <a:prstClr val="white"/>
                </a:solidFill>
              </a:rPr>
              <a:t>: </a:t>
            </a:r>
            <a:r>
              <a:rPr lang="hr-HR" dirty="0" err="1">
                <a:solidFill>
                  <a:prstClr val="white"/>
                </a:solidFill>
              </a:rPr>
              <a:t>Morphology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and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Syntax</a:t>
            </a:r>
            <a:endParaRPr lang="hr-HR" dirty="0">
              <a:solidFill>
                <a:prstClr val="white"/>
              </a:solidFill>
            </a:endParaRPr>
          </a:p>
          <a:p>
            <a:pPr lvl="1">
              <a:buClr>
                <a:srgbClr val="759AA5">
                  <a:lumMod val="60000"/>
                  <a:lumOff val="40000"/>
                </a:srgbClr>
              </a:buClr>
            </a:pPr>
            <a:r>
              <a:rPr lang="hr-HR" dirty="0" err="1">
                <a:solidFill>
                  <a:srgbClr val="FFFF00"/>
                </a:solidFill>
              </a:rPr>
              <a:t>Week</a:t>
            </a:r>
            <a:r>
              <a:rPr lang="hr-HR" dirty="0">
                <a:solidFill>
                  <a:srgbClr val="FFFF00"/>
                </a:solidFill>
              </a:rPr>
              <a:t> 4</a:t>
            </a:r>
            <a:r>
              <a:rPr lang="hr-HR" dirty="0">
                <a:solidFill>
                  <a:prstClr val="white"/>
                </a:solidFill>
              </a:rPr>
              <a:t>: </a:t>
            </a:r>
            <a:r>
              <a:rPr lang="hr-HR" dirty="0" err="1">
                <a:solidFill>
                  <a:prstClr val="white"/>
                </a:solidFill>
              </a:rPr>
              <a:t>The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Study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of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Meaning</a:t>
            </a:r>
            <a:r>
              <a:rPr lang="hr-HR" dirty="0">
                <a:solidFill>
                  <a:prstClr val="white"/>
                </a:solidFill>
              </a:rPr>
              <a:t>: </a:t>
            </a:r>
            <a:r>
              <a:rPr lang="hr-HR" dirty="0" err="1">
                <a:solidFill>
                  <a:prstClr val="white"/>
                </a:solidFill>
              </a:rPr>
              <a:t>Pragmatics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and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Semantics</a:t>
            </a:r>
            <a:endParaRPr lang="hr-HR" dirty="0">
              <a:solidFill>
                <a:prstClr val="white"/>
              </a:solidFill>
            </a:endParaRPr>
          </a:p>
          <a:p>
            <a:pPr lvl="1">
              <a:buClr>
                <a:srgbClr val="759AA5">
                  <a:lumMod val="60000"/>
                  <a:lumOff val="40000"/>
                </a:srgbClr>
              </a:buClr>
            </a:pPr>
            <a:r>
              <a:rPr lang="hr-HR" dirty="0" err="1">
                <a:solidFill>
                  <a:srgbClr val="FFFF00"/>
                </a:solidFill>
              </a:rPr>
              <a:t>Week</a:t>
            </a:r>
            <a:r>
              <a:rPr lang="hr-HR" dirty="0">
                <a:solidFill>
                  <a:srgbClr val="FFFF00"/>
                </a:solidFill>
              </a:rPr>
              <a:t> 5</a:t>
            </a:r>
            <a:r>
              <a:rPr lang="hr-HR" dirty="0">
                <a:solidFill>
                  <a:prstClr val="white"/>
                </a:solidFill>
              </a:rPr>
              <a:t>: </a:t>
            </a:r>
            <a:r>
              <a:rPr lang="hr-HR" dirty="0" err="1">
                <a:solidFill>
                  <a:prstClr val="white"/>
                </a:solidFill>
              </a:rPr>
              <a:t>Language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in</a:t>
            </a:r>
            <a:r>
              <a:rPr lang="hr-HR" dirty="0">
                <a:solidFill>
                  <a:prstClr val="white"/>
                </a:solidFill>
              </a:rPr>
              <a:t> </a:t>
            </a:r>
            <a:r>
              <a:rPr lang="hr-HR" dirty="0" err="1">
                <a:solidFill>
                  <a:prstClr val="white"/>
                </a:solidFill>
              </a:rPr>
              <a:t>Society</a:t>
            </a:r>
            <a:endParaRPr lang="hr-HR" dirty="0">
              <a:solidFill>
                <a:prstClr val="white"/>
              </a:solidFill>
            </a:endParaRPr>
          </a:p>
          <a:p>
            <a:endParaRPr lang="hr-HR" sz="2400" dirty="0" smtClean="0">
              <a:solidFill>
                <a:schemeClr val="tx1"/>
              </a:solidFill>
            </a:endParaRPr>
          </a:p>
        </p:txBody>
      </p:sp>
      <p:sp>
        <p:nvSpPr>
          <p:cNvPr id="8" name="Rezervirano mjesto sadržaja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hr-H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56792"/>
            <a:ext cx="298767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01008"/>
            <a:ext cx="3429820" cy="180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18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hr-HR" sz="4400" dirty="0" smtClean="0">
                <a:solidFill>
                  <a:srgbClr val="FF0000"/>
                </a:solidFill>
              </a:rPr>
              <a:t>POJAVE</a:t>
            </a:r>
            <a:endParaRPr lang="hr-HR" sz="4400" dirty="0">
              <a:solidFill>
                <a:srgbClr val="FF000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1412776"/>
            <a:ext cx="8568952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3200" u="sng" dirty="0">
                <a:solidFill>
                  <a:schemeClr val="tx1"/>
                </a:solidFill>
              </a:rPr>
              <a:t>V</a:t>
            </a:r>
            <a:r>
              <a:rPr lang="hr-HR" sz="3200" u="sng" dirty="0" smtClean="0">
                <a:solidFill>
                  <a:schemeClr val="tx1"/>
                </a:solidFill>
              </a:rPr>
              <a:t>isoka „ispisna</a:t>
            </a:r>
            <a:r>
              <a:rPr lang="hr-HR" sz="3200" u="sng" dirty="0">
                <a:solidFill>
                  <a:schemeClr val="tx1"/>
                </a:solidFill>
              </a:rPr>
              <a:t>“ </a:t>
            </a:r>
            <a:r>
              <a:rPr lang="hr-HR" sz="3200" u="sng" dirty="0" smtClean="0">
                <a:solidFill>
                  <a:schemeClr val="tx1"/>
                </a:solidFill>
              </a:rPr>
              <a:t>stopa </a:t>
            </a:r>
          </a:p>
          <a:p>
            <a:r>
              <a:rPr lang="hr-HR" sz="3200" dirty="0" smtClean="0">
                <a:solidFill>
                  <a:schemeClr val="tx1"/>
                </a:solidFill>
              </a:rPr>
              <a:t>najviše </a:t>
            </a:r>
            <a:r>
              <a:rPr lang="hr-HR" sz="3200" dirty="0">
                <a:solidFill>
                  <a:schemeClr val="tx1"/>
                </a:solidFill>
              </a:rPr>
              <a:t>polaznika odustane već nakon prvog tjedna </a:t>
            </a:r>
            <a:r>
              <a:rPr lang="hr-HR" sz="3200" dirty="0" smtClean="0">
                <a:solidFill>
                  <a:schemeClr val="tx1"/>
                </a:solidFill>
              </a:rPr>
              <a:t>tečaja </a:t>
            </a:r>
          </a:p>
          <a:p>
            <a:r>
              <a:rPr lang="hr-HR" sz="3200" dirty="0">
                <a:solidFill>
                  <a:schemeClr val="tx1"/>
                </a:solidFill>
              </a:rPr>
              <a:t>r</a:t>
            </a:r>
            <a:r>
              <a:rPr lang="hr-HR" sz="3200" dirty="0" smtClean="0">
                <a:solidFill>
                  <a:schemeClr val="tx1"/>
                </a:solidFill>
              </a:rPr>
              <a:t>azlog upisa - znatiželja </a:t>
            </a:r>
          </a:p>
          <a:p>
            <a:r>
              <a:rPr lang="hr-HR" sz="3200" dirty="0">
                <a:solidFill>
                  <a:schemeClr val="tx1"/>
                </a:solidFill>
              </a:rPr>
              <a:t>lakše je odustati kad nisi doslovno ništa </a:t>
            </a:r>
            <a:r>
              <a:rPr lang="hr-HR" sz="3200" dirty="0" smtClean="0">
                <a:solidFill>
                  <a:schemeClr val="tx1"/>
                </a:solidFill>
              </a:rPr>
              <a:t>platio</a:t>
            </a:r>
          </a:p>
          <a:p>
            <a:r>
              <a:rPr lang="hr-HR" sz="3200" dirty="0">
                <a:solidFill>
                  <a:schemeClr val="tx1"/>
                </a:solidFill>
              </a:rPr>
              <a:t>p</a:t>
            </a:r>
            <a:r>
              <a:rPr lang="hr-HR" sz="3200" dirty="0" smtClean="0">
                <a:solidFill>
                  <a:schemeClr val="tx1"/>
                </a:solidFill>
              </a:rPr>
              <a:t>reteško ili prelagano studiranje</a:t>
            </a:r>
          </a:p>
          <a:p>
            <a:r>
              <a:rPr lang="hr-HR" sz="3200" dirty="0">
                <a:solidFill>
                  <a:schemeClr val="tx1"/>
                </a:solidFill>
              </a:rPr>
              <a:t>d</a:t>
            </a:r>
            <a:r>
              <a:rPr lang="hr-HR" sz="3200" dirty="0" smtClean="0">
                <a:solidFill>
                  <a:schemeClr val="tx1"/>
                </a:solidFill>
              </a:rPr>
              <a:t>iploma nema „težinu“ </a:t>
            </a:r>
            <a:r>
              <a:rPr lang="hr-HR" sz="3200" dirty="0">
                <a:solidFill>
                  <a:schemeClr val="tx1"/>
                </a:solidFill>
              </a:rPr>
              <a:t>na tržištu </a:t>
            </a:r>
            <a:r>
              <a:rPr lang="hr-HR" sz="3200" dirty="0" smtClean="0">
                <a:solidFill>
                  <a:schemeClr val="tx1"/>
                </a:solidFill>
              </a:rPr>
              <a:t>rada</a:t>
            </a:r>
          </a:p>
          <a:p>
            <a:pPr marL="0" indent="0">
              <a:buNone/>
            </a:pPr>
            <a:r>
              <a:rPr lang="hr-HR" sz="3200" dirty="0" smtClean="0">
                <a:solidFill>
                  <a:schemeClr val="tx1"/>
                </a:solidFill>
              </a:rPr>
              <a:t>Tečaj završava manje od 10% prijavljenih!</a:t>
            </a:r>
          </a:p>
          <a:p>
            <a:pPr marL="0" indent="0">
              <a:buNone/>
            </a:pPr>
            <a:endParaRPr lang="hr-H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2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34928238"/>
              </p:ext>
            </p:extLst>
          </p:nvPr>
        </p:nvGraphicFramePr>
        <p:xfrm>
          <a:off x="179512" y="476672"/>
          <a:ext cx="8712968" cy="6031941"/>
        </p:xfrm>
        <a:graphic>
          <a:graphicData uri="http://schemas.openxmlformats.org/drawingml/2006/table">
            <a:tbl>
              <a:tblPr firstRow="1" bandRow="1"/>
              <a:tblGrid>
                <a:gridCol w="5168710"/>
                <a:gridCol w="3544258"/>
              </a:tblGrid>
              <a:tr h="911301">
                <a:tc>
                  <a:txBody>
                    <a:bodyPr/>
                    <a:lstStyle/>
                    <a:p>
                      <a:r>
                        <a:rPr lang="hr-HR" sz="3200" b="1" dirty="0" smtClean="0">
                          <a:solidFill>
                            <a:schemeClr val="bg1"/>
                          </a:solidFill>
                        </a:rPr>
                        <a:t>EXPLORING</a:t>
                      </a:r>
                      <a:r>
                        <a:rPr lang="hr-HR" sz="3200" b="1" baseline="0" dirty="0" smtClean="0">
                          <a:solidFill>
                            <a:schemeClr val="bg1"/>
                          </a:solidFill>
                        </a:rPr>
                        <a:t> ENGLISH</a:t>
                      </a:r>
                      <a:endParaRPr lang="hr-HR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1" marR="9144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91441" marR="9144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39836">
                <a:tc>
                  <a:txBody>
                    <a:bodyPr/>
                    <a:lstStyle/>
                    <a:p>
                      <a:r>
                        <a:rPr lang="hr-HR" sz="2400" b="1" dirty="0" smtClean="0"/>
                        <a:t>novi sadržaji </a:t>
                      </a:r>
                    </a:p>
                    <a:p>
                      <a:r>
                        <a:rPr lang="hr-HR" sz="2400" b="1" dirty="0" smtClean="0"/>
                        <a:t>(vokabular, gramatika)</a:t>
                      </a:r>
                      <a:endParaRPr lang="hr-HR" sz="24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hr-HR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1" marR="91441"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</a:tr>
              <a:tr h="439836">
                <a:tc>
                  <a:txBody>
                    <a:bodyPr/>
                    <a:lstStyle/>
                    <a:p>
                      <a:r>
                        <a:rPr lang="hr-HR" sz="2400" b="1" dirty="0" smtClean="0"/>
                        <a:t>zanimljive</a:t>
                      </a:r>
                      <a:r>
                        <a:rPr lang="hr-HR" sz="2400" b="1" baseline="0" dirty="0" smtClean="0"/>
                        <a:t> teme</a:t>
                      </a:r>
                    </a:p>
                    <a:p>
                      <a:r>
                        <a:rPr lang="hr-HR" sz="2400" b="1" baseline="0" dirty="0" smtClean="0"/>
                        <a:t>korisni linkovi</a:t>
                      </a:r>
                    </a:p>
                    <a:p>
                      <a:r>
                        <a:rPr lang="hr-HR" sz="2400" b="1" baseline="0" dirty="0" smtClean="0"/>
                        <a:t>širimo gradivo po vlastitim interesima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hr-HR" sz="2400" b="1" dirty="0" smtClean="0">
                          <a:solidFill>
                            <a:schemeClr val="bg1"/>
                          </a:solidFill>
                        </a:rPr>
                        <a:t>netočnosti u pismenom izražavanju polaznika</a:t>
                      </a:r>
                    </a:p>
                    <a:p>
                      <a:endParaRPr lang="hr-HR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1" marR="91441"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</a:tr>
              <a:tr h="439836">
                <a:tc>
                  <a:txBody>
                    <a:bodyPr/>
                    <a:lstStyle/>
                    <a:p>
                      <a:r>
                        <a:rPr lang="hr-HR" sz="2400" b="1" dirty="0" smtClean="0"/>
                        <a:t>promidžba vlastite zemlje, kulture, naroda, jezika</a:t>
                      </a:r>
                      <a:endParaRPr lang="hr-HR" sz="24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91441" marR="91441"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</a:tr>
              <a:tr h="2154654">
                <a:tc>
                  <a:txBody>
                    <a:bodyPr/>
                    <a:lstStyle/>
                    <a:p>
                      <a:r>
                        <a:rPr lang="hr-HR" sz="2400" b="1" dirty="0" smtClean="0"/>
                        <a:t>zgodni</a:t>
                      </a:r>
                      <a:r>
                        <a:rPr lang="hr-HR" sz="2400" b="1" baseline="0" dirty="0" smtClean="0"/>
                        <a:t> poticaji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r-HR" sz="2400" b="1" baseline="0" dirty="0" smtClean="0"/>
                        <a:t>pošalji fotografiju s tvog prozora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r-HR" sz="2400" b="1" baseline="0" dirty="0" smtClean="0"/>
                        <a:t>preporuči pjesmu iz tvoje zemlje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hr-HR" sz="2400" b="1" baseline="0" dirty="0" smtClean="0"/>
                        <a:t>      (top-lista na </a:t>
                      </a:r>
                      <a:r>
                        <a:rPr lang="hr-HR" sz="2400" b="1" baseline="0" dirty="0" err="1" smtClean="0"/>
                        <a:t>You</a:t>
                      </a:r>
                      <a:r>
                        <a:rPr lang="hr-HR" sz="2400" b="1" baseline="0" dirty="0" smtClean="0"/>
                        <a:t> Tube)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r-HR" sz="2400" b="1" baseline="0" dirty="0" smtClean="0"/>
                        <a:t>preporuči knjigu ili film iz tvoje 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hr-HR" sz="2400" b="1" baseline="0" dirty="0" smtClean="0"/>
                        <a:t>     zemlje</a:t>
                      </a:r>
                      <a:endParaRPr lang="hr-HR" sz="24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hr-HR" sz="2000" b="1" dirty="0"/>
                    </a:p>
                  </a:txBody>
                  <a:tcPr marL="91441" marR="91441"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6383"/>
            <a:ext cx="2664296" cy="192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33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296144"/>
          </a:xfrm>
        </p:spPr>
        <p:txBody>
          <a:bodyPr>
            <a:normAutofit/>
          </a:bodyPr>
          <a:lstStyle/>
          <a:p>
            <a:r>
              <a:rPr lang="hr-HR" sz="4400" dirty="0" smtClean="0">
                <a:solidFill>
                  <a:srgbClr val="FF0000"/>
                </a:solidFill>
              </a:rPr>
              <a:t>UČIMO…</a:t>
            </a:r>
            <a:endParaRPr lang="hr-HR" sz="4400" dirty="0">
              <a:solidFill>
                <a:srgbClr val="FF000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695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r-HR" sz="2800" dirty="0" smtClean="0">
                <a:solidFill>
                  <a:schemeClr val="tx1"/>
                </a:solidFill>
              </a:rPr>
              <a:t>besplatno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800" dirty="0" smtClean="0">
                <a:solidFill>
                  <a:schemeClr val="tx1"/>
                </a:solidFill>
              </a:rPr>
              <a:t>kvalitetne i zanimljive sadržaje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800" dirty="0">
                <a:solidFill>
                  <a:schemeClr val="tx1"/>
                </a:solidFill>
              </a:rPr>
              <a:t>k</a:t>
            </a:r>
            <a:r>
              <a:rPr lang="hr-HR" sz="2800" dirty="0" smtClean="0">
                <a:solidFill>
                  <a:schemeClr val="tx1"/>
                </a:solidFill>
              </a:rPr>
              <a:t>ad želimo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800" dirty="0">
                <a:solidFill>
                  <a:schemeClr val="tx1"/>
                </a:solidFill>
              </a:rPr>
              <a:t>g</a:t>
            </a:r>
            <a:r>
              <a:rPr lang="hr-HR" sz="2800" dirty="0" smtClean="0">
                <a:solidFill>
                  <a:schemeClr val="tx1"/>
                </a:solidFill>
              </a:rPr>
              <a:t>dje želimo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800" dirty="0">
                <a:solidFill>
                  <a:schemeClr val="tx1"/>
                </a:solidFill>
              </a:rPr>
              <a:t>k</a:t>
            </a:r>
            <a:r>
              <a:rPr lang="hr-HR" sz="2800" dirty="0" smtClean="0">
                <a:solidFill>
                  <a:schemeClr val="tx1"/>
                </a:solidFill>
              </a:rPr>
              <a:t>oliko (dnevno, tjedno) želimo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800" dirty="0" smtClean="0">
                <a:solidFill>
                  <a:schemeClr val="tx1"/>
                </a:solidFill>
              </a:rPr>
              <a:t>u skladu sa svojim mogućnostima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800" dirty="0">
                <a:solidFill>
                  <a:schemeClr val="tx1"/>
                </a:solidFill>
              </a:rPr>
              <a:t>o</a:t>
            </a:r>
            <a:r>
              <a:rPr lang="hr-HR" sz="2800" dirty="0" smtClean="0">
                <a:solidFill>
                  <a:schemeClr val="tx1"/>
                </a:solidFill>
              </a:rPr>
              <a:t>bnavljamo i proširujemo poznavanje stranog jezika</a:t>
            </a:r>
          </a:p>
          <a:p>
            <a:pPr marL="0" indent="0">
              <a:buNone/>
            </a:pPr>
            <a:r>
              <a:rPr lang="hr-HR" sz="2800" dirty="0" smtClean="0">
                <a:solidFill>
                  <a:schemeClr val="tx1"/>
                </a:solidFill>
              </a:rPr>
              <a:t>   te sadržaj odabranog područja/teme</a:t>
            </a: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5517232"/>
            <a:ext cx="606583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53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4400" dirty="0" smtClean="0"/>
              <a:t>Moj naredni pokušaj bit će…</a:t>
            </a:r>
            <a:endParaRPr lang="hr-HR" sz="44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710833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00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8640960" cy="161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11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2483768" y="5653256"/>
            <a:ext cx="7668344" cy="1224136"/>
          </a:xfrm>
        </p:spPr>
        <p:txBody>
          <a:bodyPr>
            <a:noAutofit/>
          </a:bodyPr>
          <a:lstStyle/>
          <a:p>
            <a:pPr lvl="0" algn="l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</a:pPr>
            <a:r>
              <a:rPr lang="hr-HR" sz="2800" dirty="0">
                <a:solidFill>
                  <a:srgbClr val="DFE6D0"/>
                </a:solidFill>
                <a:latin typeface="Comic Sans MS" panose="030F0702030302020204" pitchFamily="66" charset="0"/>
                <a:cs typeface="+mn-cs"/>
              </a:rPr>
              <a:t>Zahvaljujem na vašoj pozornosti</a:t>
            </a:r>
            <a:r>
              <a:rPr lang="hr-HR" sz="2800" dirty="0">
                <a:solidFill>
                  <a:srgbClr val="DFE6D0"/>
                </a:solidFill>
                <a:latin typeface="Comic Sans MS" panose="030F0702030302020204" pitchFamily="66" charset="0"/>
                <a:cs typeface="+mn-cs"/>
                <a:sym typeface="Wingdings" panose="05000000000000000000" pitchFamily="2" charset="2"/>
              </a:rPr>
              <a:t></a:t>
            </a:r>
            <a:endParaRPr lang="hr-HR" sz="2800" dirty="0">
              <a:solidFill>
                <a:srgbClr val="DFE6D0"/>
              </a:solidFill>
              <a:latin typeface="Comic Sans MS" panose="030F0702030302020204" pitchFamily="66" charset="0"/>
              <a:cs typeface="+mn-cs"/>
            </a:endParaRPr>
          </a:p>
          <a:p>
            <a:pPr lvl="0" algn="l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</a:pPr>
            <a:r>
              <a:rPr lang="hr-HR" sz="2800" dirty="0">
                <a:solidFill>
                  <a:srgbClr val="DFE6D0"/>
                </a:solidFill>
                <a:latin typeface="Comic Sans MS" panose="030F0702030302020204" pitchFamily="66" charset="0"/>
                <a:cs typeface="+mn-cs"/>
              </a:rPr>
              <a:t>                 			Mirna Luketin</a:t>
            </a:r>
          </a:p>
          <a:p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-1260648" y="620688"/>
            <a:ext cx="8856984" cy="2592289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hr-HR" sz="8000" dirty="0" smtClean="0"/>
              <a:t/>
            </a:r>
            <a:br>
              <a:rPr lang="hr-HR" sz="8000" dirty="0" smtClean="0"/>
            </a:br>
            <a:r>
              <a:rPr lang="hr-HR" sz="8000" dirty="0"/>
              <a:t/>
            </a:r>
            <a:br>
              <a:rPr lang="hr-HR" sz="8000" dirty="0"/>
            </a:br>
            <a:r>
              <a:rPr lang="hr-HR" sz="8000" dirty="0" smtClean="0"/>
              <a:t/>
            </a:r>
            <a:br>
              <a:rPr lang="hr-HR" sz="8000" dirty="0" smtClean="0"/>
            </a:br>
            <a:r>
              <a:rPr lang="hr-HR" sz="8000" dirty="0"/>
              <a:t/>
            </a:r>
            <a:br>
              <a:rPr lang="hr-HR" sz="8000" dirty="0"/>
            </a:br>
            <a:r>
              <a:rPr lang="hr-HR" sz="8000" dirty="0" smtClean="0"/>
              <a:t/>
            </a:r>
            <a:br>
              <a:rPr lang="hr-HR" sz="8000" dirty="0" smtClean="0"/>
            </a:br>
            <a:r>
              <a:rPr lang="hr-HR" sz="8000" dirty="0"/>
              <a:t/>
            </a:r>
            <a:br>
              <a:rPr lang="hr-HR" sz="8000" dirty="0"/>
            </a:br>
            <a:r>
              <a:rPr lang="hr-HR" sz="8000" spc="100" dirty="0" smtClean="0">
                <a:solidFill>
                  <a:srgbClr val="FF3300"/>
                </a:solidFill>
                <a:effectLst/>
              </a:rPr>
              <a:t>MOOC:</a:t>
            </a:r>
            <a:r>
              <a:rPr lang="hr-HR" sz="8000" dirty="0" smtClean="0">
                <a:solidFill>
                  <a:schemeClr val="bg1"/>
                </a:solidFill>
                <a:effectLst/>
              </a:rPr>
              <a:t> </a:t>
            </a:r>
            <a:r>
              <a:rPr lang="hr-HR" sz="8000" dirty="0" smtClean="0"/>
              <a:t/>
            </a:r>
            <a:br>
              <a:rPr lang="hr-HR" sz="8000" dirty="0" smtClean="0"/>
            </a:br>
            <a:r>
              <a:rPr lang="hr-HR" sz="4000" b="1" cap="none" spc="4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a typeface="+mn-ea"/>
                <a:cs typeface="+mn-cs"/>
              </a:rPr>
              <a:t>kako se uključiti, kako učiti</a:t>
            </a:r>
            <a:r>
              <a:rPr lang="hr-HR" sz="3100" dirty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hr-HR" sz="3100" dirty="0">
                <a:solidFill>
                  <a:srgbClr val="FF0000"/>
                </a:solidFill>
                <a:ea typeface="+mn-ea"/>
                <a:cs typeface="+mn-cs"/>
              </a:rPr>
            </a:br>
            <a:endParaRPr lang="hr-HR" sz="3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89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hr-HR" sz="4400" dirty="0" err="1" smtClean="0">
                <a:solidFill>
                  <a:srgbClr val="FF0000"/>
                </a:solidFill>
              </a:rPr>
              <a:t>MOOCs</a:t>
            </a:r>
            <a:r>
              <a:rPr lang="hr-HR" sz="4400" dirty="0" smtClean="0"/>
              <a:t> </a:t>
            </a:r>
            <a:endParaRPr lang="hr-HR" sz="4400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5472608"/>
          </a:xfrm>
        </p:spPr>
        <p:txBody>
          <a:bodyPr>
            <a:normAutofit/>
          </a:bodyPr>
          <a:lstStyle/>
          <a:p>
            <a:r>
              <a:rPr lang="hr-HR" sz="3100" dirty="0" smtClean="0">
                <a:solidFill>
                  <a:schemeClr val="tx1"/>
                </a:solidFill>
              </a:rPr>
              <a:t>obrazovne platforme (programi) </a:t>
            </a:r>
            <a:endParaRPr lang="hr-HR" sz="3100" dirty="0">
              <a:solidFill>
                <a:schemeClr val="tx1"/>
              </a:solidFill>
            </a:endParaRPr>
          </a:p>
          <a:p>
            <a:r>
              <a:rPr lang="hr-HR" sz="3100" dirty="0" smtClean="0">
                <a:solidFill>
                  <a:schemeClr val="tx1"/>
                </a:solidFill>
              </a:rPr>
              <a:t>on-</a:t>
            </a:r>
            <a:r>
              <a:rPr lang="hr-HR" sz="3100" dirty="0" err="1" smtClean="0">
                <a:solidFill>
                  <a:schemeClr val="tx1"/>
                </a:solidFill>
              </a:rPr>
              <a:t>line</a:t>
            </a:r>
            <a:r>
              <a:rPr lang="hr-HR" sz="3100" dirty="0" smtClean="0">
                <a:solidFill>
                  <a:schemeClr val="tx1"/>
                </a:solidFill>
              </a:rPr>
              <a:t> tečajevi za usvajanje znanja </a:t>
            </a:r>
          </a:p>
          <a:p>
            <a:r>
              <a:rPr lang="hr-HR" sz="3100" dirty="0" smtClean="0">
                <a:solidFill>
                  <a:schemeClr val="tx1"/>
                </a:solidFill>
              </a:rPr>
              <a:t>pružatelji usluga (</a:t>
            </a:r>
            <a:r>
              <a:rPr lang="hr-HR" sz="3100" dirty="0" err="1" smtClean="0">
                <a:solidFill>
                  <a:schemeClr val="tx1"/>
                </a:solidFill>
              </a:rPr>
              <a:t>providers</a:t>
            </a:r>
            <a:r>
              <a:rPr lang="hr-HR" sz="3100" dirty="0" smtClean="0">
                <a:solidFill>
                  <a:schemeClr val="tx1"/>
                </a:solidFill>
              </a:rPr>
              <a:t>): najpoznatija sveučilišta, organizacije i institucije na svijetu</a:t>
            </a:r>
          </a:p>
          <a:p>
            <a:r>
              <a:rPr lang="hr-HR" sz="3100" dirty="0" smtClean="0">
                <a:solidFill>
                  <a:schemeClr val="tx1"/>
                </a:solidFill>
              </a:rPr>
              <a:t>u svijetu 37 MOOC platformi</a:t>
            </a:r>
          </a:p>
          <a:p>
            <a:endParaRPr lang="hr-HR" sz="3100" dirty="0">
              <a:solidFill>
                <a:schemeClr val="tx1"/>
              </a:solidFill>
            </a:endParaRPr>
          </a:p>
          <a:p>
            <a:endParaRPr lang="hr-HR" sz="3100" dirty="0" smtClean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3891463"/>
            <a:ext cx="5059515" cy="280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22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LITERATURA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>
                <a:hlinkClick r:id="rId2"/>
              </a:rPr>
              <a:t>https://</a:t>
            </a:r>
            <a:r>
              <a:rPr lang="hr-HR" dirty="0" smtClean="0">
                <a:hlinkClick r:id="rId2"/>
              </a:rPr>
              <a:t>en.wikipedia.org/wiki/Massive_open_online_course</a:t>
            </a:r>
          </a:p>
          <a:p>
            <a:r>
              <a:rPr lang="hr-HR" dirty="0" smtClean="0">
                <a:hlinkClick r:id="rId2"/>
              </a:rPr>
              <a:t>https://www.edsurge.com/news/2014-12-26-moocs-in-2014-breaking-down-the-numbers</a:t>
            </a:r>
          </a:p>
          <a:p>
            <a:r>
              <a:rPr lang="hr-HR" dirty="0">
                <a:hlinkClick r:id="rId2"/>
              </a:rPr>
              <a:t>https://</a:t>
            </a:r>
            <a:r>
              <a:rPr lang="hr-HR" dirty="0" smtClean="0">
                <a:hlinkClick r:id="rId2"/>
              </a:rPr>
              <a:t>www.class-central.com/providers</a:t>
            </a:r>
          </a:p>
          <a:p>
            <a:r>
              <a:rPr lang="hr-HR" dirty="0">
                <a:hlinkClick r:id="rId2"/>
              </a:rPr>
              <a:t>http://journalistsresource.org/studies/society/education/massive-open-online-courses-moocs-harvardx-mitx#sthash.5tFRJMOd.dpuf</a:t>
            </a:r>
            <a:endParaRPr lang="hr-HR" dirty="0" smtClean="0">
              <a:hlinkClick r:id="rId2"/>
            </a:endParaRPr>
          </a:p>
          <a:p>
            <a:r>
              <a:rPr lang="hr-HR" dirty="0" smtClean="0">
                <a:hlinkClick r:id="rId2"/>
              </a:rPr>
              <a:t>https</a:t>
            </a:r>
            <a:r>
              <a:rPr lang="hr-HR" dirty="0">
                <a:hlinkClick r:id="rId2"/>
              </a:rPr>
              <a:t>://</a:t>
            </a:r>
            <a:r>
              <a:rPr lang="hr-HR" dirty="0" smtClean="0">
                <a:hlinkClick r:id="rId2"/>
              </a:rPr>
              <a:t>www.youtube.com/watch?v=B81Xp4WO7w8</a:t>
            </a:r>
          </a:p>
          <a:p>
            <a:r>
              <a:rPr lang="hr-HR" dirty="0">
                <a:hlinkClick r:id="rId2"/>
              </a:rPr>
              <a:t>https://www.youtube.com/watch?v=eW3gMGqcZQc</a:t>
            </a:r>
          </a:p>
          <a:p>
            <a:r>
              <a:rPr lang="hr-HR" dirty="0" smtClean="0">
                <a:hlinkClick r:id="rId2"/>
              </a:rPr>
              <a:t>https</a:t>
            </a:r>
            <a:r>
              <a:rPr lang="hr-HR" dirty="0">
                <a:hlinkClick r:id="rId2"/>
              </a:rPr>
              <a:t>://www.coursera.org</a:t>
            </a:r>
            <a:r>
              <a:rPr lang="hr-HR" dirty="0" smtClean="0">
                <a:hlinkClick r:id="rId2"/>
              </a:rPr>
              <a:t>/</a:t>
            </a:r>
            <a:endParaRPr lang="hr-HR" dirty="0" smtClean="0"/>
          </a:p>
          <a:p>
            <a:r>
              <a:rPr lang="hr-HR" dirty="0">
                <a:hlinkClick r:id="rId3"/>
              </a:rPr>
              <a:t>https://www.futurelearn.com</a:t>
            </a:r>
            <a:r>
              <a:rPr lang="hr-HR" dirty="0" smtClean="0">
                <a:hlinkClick r:id="rId3"/>
              </a:rPr>
              <a:t>/</a:t>
            </a:r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9939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hr-HR" sz="4400" dirty="0" err="1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MOOCs</a:t>
            </a:r>
            <a:r>
              <a:rPr lang="hr-HR" sz="440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-</a:t>
            </a:r>
            <a:r>
              <a:rPr lang="hr-HR" sz="440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POČECI - 2012</a:t>
            </a:r>
            <a:r>
              <a:rPr lang="hr-HR" sz="440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.</a:t>
            </a:r>
            <a:endParaRPr lang="hr-HR" sz="4400" dirty="0">
              <a:solidFill>
                <a:srgbClr val="FF0000"/>
              </a:solidFill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5341795"/>
              </p:ext>
            </p:extLst>
          </p:nvPr>
        </p:nvGraphicFramePr>
        <p:xfrm>
          <a:off x="395536" y="1340768"/>
          <a:ext cx="8507289" cy="5161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1458"/>
                <a:gridCol w="1701458"/>
                <a:gridCol w="1701458"/>
                <a:gridCol w="1314682"/>
                <a:gridCol w="2088233"/>
              </a:tblGrid>
              <a:tr h="532656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800" dirty="0" err="1" smtClean="0"/>
                        <a:t>Udacity</a:t>
                      </a:r>
                      <a:endParaRPr lang="hr-H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800" dirty="0" err="1" smtClean="0"/>
                        <a:t>Coursera</a:t>
                      </a:r>
                      <a:endParaRPr lang="hr-H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800" dirty="0" err="1" smtClean="0"/>
                        <a:t>edX</a:t>
                      </a:r>
                      <a:endParaRPr lang="hr-H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800" dirty="0" err="1" smtClean="0"/>
                        <a:t>FutureLearn</a:t>
                      </a:r>
                      <a:endParaRPr lang="hr-HR" sz="2800" dirty="0"/>
                    </a:p>
                  </a:txBody>
                  <a:tcPr/>
                </a:tc>
              </a:tr>
              <a:tr h="1080120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  <a:tr h="907504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osnivači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err="1" smtClean="0"/>
                        <a:t>Stanford</a:t>
                      </a:r>
                      <a:r>
                        <a:rPr lang="hr-HR" sz="2000" baseline="0" dirty="0" smtClean="0"/>
                        <a:t>, USA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err="1" smtClean="0"/>
                        <a:t>Stanford</a:t>
                      </a:r>
                      <a:r>
                        <a:rPr lang="hr-HR" sz="2000" dirty="0" smtClean="0"/>
                        <a:t>, USA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MIT,</a:t>
                      </a:r>
                    </a:p>
                    <a:p>
                      <a:r>
                        <a:rPr lang="hr-HR" sz="2000" dirty="0" err="1" smtClean="0"/>
                        <a:t>Harvard</a:t>
                      </a:r>
                      <a:r>
                        <a:rPr lang="hr-HR" sz="2000" dirty="0" smtClean="0"/>
                        <a:t>,</a:t>
                      </a:r>
                    </a:p>
                    <a:p>
                      <a:r>
                        <a:rPr lang="hr-HR" sz="2000" dirty="0" smtClean="0"/>
                        <a:t>USA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err="1" smtClean="0"/>
                        <a:t>The</a:t>
                      </a:r>
                      <a:r>
                        <a:rPr lang="hr-HR" sz="2000" dirty="0" smtClean="0"/>
                        <a:t> </a:t>
                      </a:r>
                      <a:r>
                        <a:rPr lang="hr-HR" sz="2000" dirty="0" err="1" smtClean="0"/>
                        <a:t>Open</a:t>
                      </a:r>
                      <a:r>
                        <a:rPr lang="hr-HR" sz="2000" dirty="0" smtClean="0"/>
                        <a:t> </a:t>
                      </a:r>
                      <a:r>
                        <a:rPr lang="hr-HR" sz="2000" dirty="0" err="1" smtClean="0"/>
                        <a:t>University</a:t>
                      </a:r>
                      <a:r>
                        <a:rPr lang="hr-HR" sz="2000" dirty="0" smtClean="0"/>
                        <a:t>,</a:t>
                      </a:r>
                      <a:r>
                        <a:rPr lang="hr-HR" sz="2000" baseline="0" dirty="0" smtClean="0"/>
                        <a:t> UK</a:t>
                      </a:r>
                      <a:endParaRPr lang="hr-HR" sz="2000" dirty="0"/>
                    </a:p>
                  </a:txBody>
                  <a:tcPr/>
                </a:tc>
              </a:tr>
              <a:tr h="1158944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partneri</a:t>
                      </a:r>
                    </a:p>
                    <a:p>
                      <a:r>
                        <a:rPr lang="hr-HR" sz="2000" dirty="0" smtClean="0"/>
                        <a:t>danas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err="1" smtClean="0"/>
                        <a:t>Sapienza</a:t>
                      </a:r>
                      <a:endParaRPr lang="hr-HR" sz="2000" dirty="0" smtClean="0"/>
                    </a:p>
                    <a:p>
                      <a:r>
                        <a:rPr lang="hr-HR" sz="2000" dirty="0" err="1" smtClean="0"/>
                        <a:t>Rochester</a:t>
                      </a:r>
                      <a:endParaRPr lang="hr-HR" sz="2000" dirty="0" smtClean="0"/>
                    </a:p>
                    <a:p>
                      <a:r>
                        <a:rPr lang="hr-HR" sz="2000" dirty="0" err="1" smtClean="0"/>
                        <a:t>Yale</a:t>
                      </a:r>
                      <a:endParaRPr lang="hr-HR" sz="2000" dirty="0" smtClean="0"/>
                    </a:p>
                    <a:p>
                      <a:r>
                        <a:rPr lang="hr-HR" sz="2000" dirty="0" smtClean="0"/>
                        <a:t>Brown</a:t>
                      </a:r>
                    </a:p>
                    <a:p>
                      <a:r>
                        <a:rPr lang="hr-HR" sz="2000" dirty="0" smtClean="0"/>
                        <a:t>…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Berkeley</a:t>
                      </a:r>
                    </a:p>
                    <a:p>
                      <a:r>
                        <a:rPr lang="hr-HR" sz="2000" dirty="0" err="1" smtClean="0"/>
                        <a:t>Sorbonne</a:t>
                      </a:r>
                      <a:endParaRPr lang="hr-HR" sz="2000" dirty="0" smtClean="0"/>
                    </a:p>
                    <a:p>
                      <a:r>
                        <a:rPr lang="hr-HR" sz="2000" dirty="0" smtClean="0"/>
                        <a:t>Boston </a:t>
                      </a:r>
                      <a:r>
                        <a:rPr lang="hr-HR" sz="2000" dirty="0" err="1" smtClean="0"/>
                        <a:t>Princeton</a:t>
                      </a:r>
                      <a:endParaRPr lang="hr-HR" sz="2000" dirty="0" smtClean="0"/>
                    </a:p>
                    <a:p>
                      <a:r>
                        <a:rPr lang="hr-HR" sz="2000" dirty="0" smtClean="0"/>
                        <a:t>…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London, Glasgow, </a:t>
                      </a:r>
                      <a:r>
                        <a:rPr lang="hr-HR" sz="2000" dirty="0" err="1" smtClean="0"/>
                        <a:t>Cardiff</a:t>
                      </a:r>
                      <a:r>
                        <a:rPr lang="hr-HR" sz="2000" dirty="0" smtClean="0"/>
                        <a:t>, Dublin…  sveučilišta</a:t>
                      </a:r>
                      <a:r>
                        <a:rPr lang="hr-HR" sz="2000" baseline="0" dirty="0" smtClean="0"/>
                        <a:t> u </a:t>
                      </a:r>
                      <a:r>
                        <a:rPr lang="hr-HR" sz="2000" dirty="0" smtClean="0"/>
                        <a:t>Europi, svijetu </a:t>
                      </a:r>
                    </a:p>
                    <a:p>
                      <a:endParaRPr lang="hr-HR" sz="2000" dirty="0"/>
                    </a:p>
                  </a:txBody>
                  <a:tcPr/>
                </a:tc>
              </a:tr>
              <a:tr h="927422">
                <a:tc>
                  <a:txBody>
                    <a:bodyPr/>
                    <a:lstStyle/>
                    <a:p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142</a:t>
                      </a:r>
                    </a:p>
                    <a:p>
                      <a:r>
                        <a:rPr lang="hr-HR" sz="2000" dirty="0" smtClean="0"/>
                        <a:t>(28 zemalja)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oko</a:t>
                      </a:r>
                      <a:r>
                        <a:rPr lang="hr-HR" sz="2000" baseline="0" dirty="0" smtClean="0"/>
                        <a:t> </a:t>
                      </a:r>
                      <a:r>
                        <a:rPr lang="hr-HR" sz="2000" dirty="0" smtClean="0"/>
                        <a:t>80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84</a:t>
                      </a:r>
                      <a:endParaRPr lang="hr-HR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03893"/>
            <a:ext cx="89058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19" y="1970505"/>
            <a:ext cx="1610593" cy="48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955791"/>
            <a:ext cx="936104" cy="94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57603"/>
            <a:ext cx="1640536" cy="45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82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 err="1" smtClean="0"/>
              <a:t>EdX</a:t>
            </a:r>
            <a:endParaRPr lang="hr-HR" sz="4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2586"/>
            <a:ext cx="4176464" cy="448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11" y="3429000"/>
            <a:ext cx="4322215" cy="309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58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318027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4" t="-3378" r="2534" b="12404"/>
          <a:stretch/>
        </p:blipFill>
        <p:spPr bwMode="auto">
          <a:xfrm>
            <a:off x="2843808" y="3501008"/>
            <a:ext cx="6076950" cy="311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44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 err="1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MOOCs</a:t>
            </a:r>
            <a:r>
              <a:rPr lang="hr-HR" sz="440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hr-HR" sz="440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- 2015.</a:t>
            </a:r>
            <a:endParaRPr lang="hr-HR" sz="4400" dirty="0">
              <a:solidFill>
                <a:srgbClr val="FF0000"/>
              </a:solidFill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5939173"/>
              </p:ext>
            </p:extLst>
          </p:nvPr>
        </p:nvGraphicFramePr>
        <p:xfrm>
          <a:off x="251520" y="1556792"/>
          <a:ext cx="8640959" cy="4403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646728"/>
                <a:gridCol w="1809656"/>
                <a:gridCol w="1408478"/>
                <a:gridCol w="2047905"/>
              </a:tblGrid>
              <a:tr h="604664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800" dirty="0" err="1" smtClean="0"/>
                        <a:t>Udacity</a:t>
                      </a:r>
                      <a:endParaRPr lang="hr-H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800" dirty="0" err="1" smtClean="0"/>
                        <a:t>Coursera</a:t>
                      </a:r>
                      <a:endParaRPr lang="hr-H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800" dirty="0" err="1" smtClean="0"/>
                        <a:t>edX</a:t>
                      </a:r>
                      <a:endParaRPr lang="hr-H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800" dirty="0" err="1" smtClean="0"/>
                        <a:t>FutureLearn</a:t>
                      </a:r>
                      <a:endParaRPr lang="hr-HR" sz="2800" dirty="0"/>
                    </a:p>
                  </a:txBody>
                  <a:tcPr/>
                </a:tc>
              </a:tr>
              <a:tr h="1080120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mjesto</a:t>
                      </a:r>
                      <a:r>
                        <a:rPr lang="hr-HR" sz="2400" baseline="0" dirty="0" smtClean="0"/>
                        <a:t> na top-ljestvici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8.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1.</a:t>
                      </a:r>
                      <a:r>
                        <a:rPr lang="hr-HR" sz="2400" baseline="0" dirty="0" smtClean="0"/>
                        <a:t> 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2. 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4.</a:t>
                      </a:r>
                      <a:endParaRPr lang="hr-HR" sz="2400" dirty="0"/>
                    </a:p>
                  </a:txBody>
                  <a:tcPr/>
                </a:tc>
              </a:tr>
              <a:tr h="927422"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broj tečaja</a:t>
                      </a:r>
                    </a:p>
                    <a:p>
                      <a:r>
                        <a:rPr lang="hr-HR" sz="2400" baseline="0" dirty="0" smtClean="0"/>
                        <a:t>u ponudi*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131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1873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929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294</a:t>
                      </a:r>
                      <a:endParaRPr lang="hr-HR" sz="2400" dirty="0"/>
                    </a:p>
                  </a:txBody>
                  <a:tcPr/>
                </a:tc>
              </a:tr>
              <a:tr h="927422"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polaznici</a:t>
                      </a:r>
                    </a:p>
                    <a:p>
                      <a:r>
                        <a:rPr lang="hr-HR" sz="2400" dirty="0" smtClean="0"/>
                        <a:t>do 2016.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1,6 milijuna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15 milijuna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7 milijuna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dirty="0" smtClean="0"/>
                        <a:t>3,5 milijuna</a:t>
                      </a:r>
                      <a:endParaRPr lang="hr-HR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05042"/>
            <a:ext cx="89058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20" y="2401775"/>
            <a:ext cx="1682601" cy="48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223071"/>
            <a:ext cx="1003510" cy="100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21" y="2721601"/>
            <a:ext cx="1758135" cy="45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1907704" y="6312408"/>
            <a:ext cx="5832647" cy="365125"/>
          </a:xfrm>
        </p:spPr>
        <p:txBody>
          <a:bodyPr/>
          <a:lstStyle/>
          <a:p>
            <a:r>
              <a:rPr lang="hr-HR" sz="1800" dirty="0" smtClean="0"/>
              <a:t>*</a:t>
            </a:r>
            <a:r>
              <a:rPr lang="hr-HR" sz="1800" dirty="0"/>
              <a:t> </a:t>
            </a:r>
            <a:r>
              <a:rPr lang="hr-HR" sz="1800" dirty="0" smtClean="0"/>
              <a:t>podaci s web stranica na dan 26. 4. 2016.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349409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lumOff val="2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</p:txBody>
      </p:sp>
      <p:sp>
        <p:nvSpPr>
          <p:cNvPr id="4" name="Elipsa 3"/>
          <p:cNvSpPr/>
          <p:nvPr/>
        </p:nvSpPr>
        <p:spPr>
          <a:xfrm>
            <a:off x="6732240" y="4653136"/>
            <a:ext cx="1728192" cy="79208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40" y="547426"/>
            <a:ext cx="884856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6876256" y="4941168"/>
            <a:ext cx="158417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/>
          <p:cNvSpPr/>
          <p:nvPr/>
        </p:nvSpPr>
        <p:spPr>
          <a:xfrm>
            <a:off x="539552" y="4744260"/>
            <a:ext cx="1800200" cy="576064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/>
          <p:cNvSpPr/>
          <p:nvPr/>
        </p:nvSpPr>
        <p:spPr>
          <a:xfrm>
            <a:off x="5874503" y="1340768"/>
            <a:ext cx="1368152" cy="415291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/>
          <p:cNvSpPr/>
          <p:nvPr/>
        </p:nvSpPr>
        <p:spPr>
          <a:xfrm>
            <a:off x="755576" y="4226674"/>
            <a:ext cx="1728192" cy="288032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425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mnati krov">
  <a:themeElements>
    <a:clrScheme name="Slamnati krov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j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amnati krov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kTie">
  <a:themeElements>
    <a:clrScheme name="Bogatstv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stv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amnati krov">
  <a:themeElements>
    <a:clrScheme name="Slamnati krov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j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amnati krov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1837</TotalTime>
  <Words>962</Words>
  <Application>Microsoft Office PowerPoint</Application>
  <PresentationFormat>Prikaz na zaslonu (4:3)</PresentationFormat>
  <Paragraphs>235</Paragraphs>
  <Slides>40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11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40</vt:i4>
      </vt:variant>
    </vt:vector>
  </HeadingPairs>
  <TitlesOfParts>
    <vt:vector size="54" baseType="lpstr">
      <vt:lpstr>Arial</vt:lpstr>
      <vt:lpstr>Arial CE</vt:lpstr>
      <vt:lpstr>Calibri</vt:lpstr>
      <vt:lpstr>Comic Sans MS</vt:lpstr>
      <vt:lpstr>Merriweather-Light</vt:lpstr>
      <vt:lpstr>OpenSans</vt:lpstr>
      <vt:lpstr>Tahoma</vt:lpstr>
      <vt:lpstr>Trebuchet MS</vt:lpstr>
      <vt:lpstr>Tunga</vt:lpstr>
      <vt:lpstr>Tw Cen MT</vt:lpstr>
      <vt:lpstr>Wingdings</vt:lpstr>
      <vt:lpstr>Slamnati krov</vt:lpstr>
      <vt:lpstr>BlackTie</vt:lpstr>
      <vt:lpstr>1_Slamnati krov</vt:lpstr>
      <vt:lpstr>Mirna Luketin, prof. i dipl.  knjižničarka Srednja škola „Braća Radić” Kaštel Štafilić – Nehaj ŽSV SDŽ, 27. travnja 2016. </vt:lpstr>
      <vt:lpstr>PowerPointova prezentacija</vt:lpstr>
      <vt:lpstr>MOOC  – pokrata ili akronim:</vt:lpstr>
      <vt:lpstr>MOOCs </vt:lpstr>
      <vt:lpstr>MOOCs - POČECI - 2012.</vt:lpstr>
      <vt:lpstr>EdX</vt:lpstr>
      <vt:lpstr>PowerPointova prezentacija</vt:lpstr>
      <vt:lpstr>MOOCs - 2015.</vt:lpstr>
      <vt:lpstr>PowerPointova prezentacija</vt:lpstr>
      <vt:lpstr>MOOC – mogućnosti učenja</vt:lpstr>
      <vt:lpstr>Potvrda o pohađanju tečaja</vt:lpstr>
      <vt:lpstr>MOOC TEČAJI</vt:lpstr>
      <vt:lpstr>Top three subjects: Humanities, Computer Science &amp; Programming, and Business &amp; Management </vt:lpstr>
      <vt:lpstr>PowerPointova prezentacija</vt:lpstr>
      <vt:lpstr>PowerPointova prezentacija</vt:lpstr>
      <vt:lpstr>Life Sciences –  Animal and Veterinary Sciences </vt:lpstr>
      <vt:lpstr>Moj pokušaj br. 1: EXPLORING ENGLISH:  LANGUAGE AND CULTURE </vt:lpstr>
      <vt:lpstr>EXPLORING ENGLISH  </vt:lpstr>
      <vt:lpstr>PowerPointova prezentacija</vt:lpstr>
      <vt:lpstr>6 tjedana – 6 tema</vt:lpstr>
      <vt:lpstr>Kroz 6 tjedana, 6 je tema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 Klik na MY ACCOUNT</vt:lpstr>
      <vt:lpstr>PowerPointova prezentacija</vt:lpstr>
      <vt:lpstr>Pokušaj br. 2:  INTRODUCTION TO DUTCH</vt:lpstr>
      <vt:lpstr> Pokušaj br. 3:  MIRACLES OF HUMAN LANGUAGE: AN INTRODUCTION TO LINGUISTICS </vt:lpstr>
      <vt:lpstr>MIRACLES OF HUMAN LANGUAGE: AN INTRODUCTION TO LINGUISTICS</vt:lpstr>
      <vt:lpstr>POJAVE</vt:lpstr>
      <vt:lpstr>PowerPointova prezentacija</vt:lpstr>
      <vt:lpstr>UČIMO…</vt:lpstr>
      <vt:lpstr>Moj naredni pokušaj bit će…</vt:lpstr>
      <vt:lpstr>PowerPointova prezentacija</vt:lpstr>
      <vt:lpstr>      MOOC:  kako se uključiti, kako učiti </vt:lpstr>
      <vt:lpstr>LITERATURA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SkolaRadic3</dc:creator>
  <cp:lastModifiedBy>Korisnik</cp:lastModifiedBy>
  <cp:revision>176</cp:revision>
  <dcterms:created xsi:type="dcterms:W3CDTF">2015-03-17T16:36:10Z</dcterms:created>
  <dcterms:modified xsi:type="dcterms:W3CDTF">2016-04-28T15:31:10Z</dcterms:modified>
</cp:coreProperties>
</file>