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79" r:id="rId4"/>
    <p:sldId id="277" r:id="rId5"/>
    <p:sldId id="259" r:id="rId6"/>
    <p:sldId id="257" r:id="rId7"/>
    <p:sldId id="275" r:id="rId8"/>
    <p:sldId id="273" r:id="rId9"/>
    <p:sldId id="266" r:id="rId10"/>
    <p:sldId id="258" r:id="rId11"/>
    <p:sldId id="272" r:id="rId12"/>
    <p:sldId id="264" r:id="rId13"/>
    <p:sldId id="265" r:id="rId14"/>
    <p:sldId id="261" r:id="rId15"/>
    <p:sldId id="262" r:id="rId16"/>
    <p:sldId id="268" r:id="rId17"/>
    <p:sldId id="269" r:id="rId18"/>
    <p:sldId id="263" r:id="rId19"/>
    <p:sldId id="267" r:id="rId20"/>
    <p:sldId id="260" r:id="rId21"/>
    <p:sldId id="271" r:id="rId22"/>
    <p:sldId id="278" r:id="rId23"/>
    <p:sldId id="276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8" autoAdjust="0"/>
    <p:restoredTop sz="94660"/>
  </p:normalViewPr>
  <p:slideViewPr>
    <p:cSldViewPr>
      <p:cViewPr varScale="1">
        <p:scale>
          <a:sx n="99" d="100"/>
          <a:sy n="99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D691C-1E7C-479C-826A-381992DE9724}" type="datetimeFigureOut">
              <a:rPr lang="hr-HR" smtClean="0"/>
              <a:pPr/>
              <a:t>20.11.2014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E23B6-F7C4-42EB-997A-6928ACCA3A4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EB21-3347-4607-98A9-498AB7139EF0}" type="datetimeFigureOut">
              <a:rPr lang="hr-HR" smtClean="0"/>
              <a:pPr/>
              <a:t>20.11.2014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8CAC-964A-4347-9338-942C2A432B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EB21-3347-4607-98A9-498AB7139EF0}" type="datetimeFigureOut">
              <a:rPr lang="hr-HR" smtClean="0"/>
              <a:pPr/>
              <a:t>20.11.2014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8CAC-964A-4347-9338-942C2A432B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EB21-3347-4607-98A9-498AB7139EF0}" type="datetimeFigureOut">
              <a:rPr lang="hr-HR" smtClean="0"/>
              <a:pPr/>
              <a:t>20.11.2014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8CAC-964A-4347-9338-942C2A432B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EB21-3347-4607-98A9-498AB7139EF0}" type="datetimeFigureOut">
              <a:rPr lang="hr-HR" smtClean="0"/>
              <a:pPr/>
              <a:t>20.11.2014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8CAC-964A-4347-9338-942C2A432B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EB21-3347-4607-98A9-498AB7139EF0}" type="datetimeFigureOut">
              <a:rPr lang="hr-HR" smtClean="0"/>
              <a:pPr/>
              <a:t>20.11.2014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8CAC-964A-4347-9338-942C2A432B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EB21-3347-4607-98A9-498AB7139EF0}" type="datetimeFigureOut">
              <a:rPr lang="hr-HR" smtClean="0"/>
              <a:pPr/>
              <a:t>20.11.2014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8CAC-964A-4347-9338-942C2A432B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EB21-3347-4607-98A9-498AB7139EF0}" type="datetimeFigureOut">
              <a:rPr lang="hr-HR" smtClean="0"/>
              <a:pPr/>
              <a:t>20.11.2014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8CAC-964A-4347-9338-942C2A432B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EB21-3347-4607-98A9-498AB7139EF0}" type="datetimeFigureOut">
              <a:rPr lang="hr-HR" smtClean="0"/>
              <a:pPr/>
              <a:t>20.11.2014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8CAC-964A-4347-9338-942C2A432B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EB21-3347-4607-98A9-498AB7139EF0}" type="datetimeFigureOut">
              <a:rPr lang="hr-HR" smtClean="0"/>
              <a:pPr/>
              <a:t>20.11.2014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8CAC-964A-4347-9338-942C2A432B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EB21-3347-4607-98A9-498AB7139EF0}" type="datetimeFigureOut">
              <a:rPr lang="hr-HR" smtClean="0"/>
              <a:pPr/>
              <a:t>20.11.2014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8CAC-964A-4347-9338-942C2A432B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EB21-3347-4607-98A9-498AB7139EF0}" type="datetimeFigureOut">
              <a:rPr lang="hr-HR" smtClean="0"/>
              <a:pPr/>
              <a:t>20.11.2014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8CAC-964A-4347-9338-942C2A432B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FEB21-3347-4607-98A9-498AB7139EF0}" type="datetimeFigureOut">
              <a:rPr lang="hr-HR" smtClean="0"/>
              <a:pPr/>
              <a:t>20.11.2014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28CAC-964A-4347-9338-942C2A432BD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hr.wikipedia.org/wiki/Datoteka:Marko_Marulic_Split_0807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latin typeface="Times New Roman CE" pitchFamily="18" charset="-18"/>
              </a:rPr>
              <a:t>Tragovima Marka Marulića</a:t>
            </a:r>
            <a:endParaRPr lang="hr-HR" b="1" i="1" dirty="0">
              <a:latin typeface="Times New Roman CE" pitchFamily="18" charset="-18"/>
            </a:endParaRPr>
          </a:p>
        </p:txBody>
      </p:sp>
      <p:pic>
        <p:nvPicPr>
          <p:cNvPr id="1026" name="Picture 2" descr="http://upload.wikimedia.org/wikipedia/commons/thumb/c/cb/Marko_Marulic_Split_0807.jpg/220px-Marko_Marulic_Split_08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268760"/>
            <a:ext cx="424847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8434" name="Picture 2" descr="C:\Documents and Settings\Korisnik\Desktop\marulic\marulianum 0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73" r="5473"/>
          <a:stretch>
            <a:fillRect/>
          </a:stretch>
        </p:blipFill>
        <p:spPr bwMode="auto">
          <a:xfrm>
            <a:off x="827584" y="0"/>
            <a:ext cx="7272808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Times New Roman CE" pitchFamily="18" charset="-18"/>
              </a:rPr>
              <a:t>Otkrivamo tajne o </a:t>
            </a:r>
            <a:r>
              <a:rPr lang="hr-HR" i="1" dirty="0" err="1" smtClean="0">
                <a:latin typeface="Times New Roman CE" pitchFamily="18" charset="-18"/>
              </a:rPr>
              <a:t>Marulu</a:t>
            </a:r>
            <a:endParaRPr lang="hr-HR" i="1" dirty="0">
              <a:latin typeface="Times New Roman CE" pitchFamily="18" charset="-1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Profesor Bratislav Lučin priredio je za nas predavanje u kojem se osvrnuo na</a:t>
            </a:r>
          </a:p>
          <a:p>
            <a:r>
              <a:rPr lang="hr-HR" dirty="0" smtClean="0"/>
              <a:t>političke prilike Marulićeva doba</a:t>
            </a:r>
          </a:p>
          <a:p>
            <a:r>
              <a:rPr lang="hr-HR" dirty="0" smtClean="0"/>
              <a:t>način života u </a:t>
            </a:r>
            <a:r>
              <a:rPr lang="hr-HR" dirty="0" smtClean="0"/>
              <a:t>Splitu, njegov dom, njegove pretke, djetinjstvo, mladenačke pustolovine</a:t>
            </a:r>
          </a:p>
          <a:p>
            <a:r>
              <a:rPr lang="hr-HR" dirty="0" smtClean="0"/>
              <a:t>n</a:t>
            </a:r>
            <a:r>
              <a:rPr lang="hr-HR" dirty="0" smtClean="0"/>
              <a:t>auke i Splitu i Padovi</a:t>
            </a:r>
            <a:endParaRPr lang="hr-HR" dirty="0" smtClean="0"/>
          </a:p>
          <a:p>
            <a:r>
              <a:rPr lang="hr-HR" dirty="0" smtClean="0"/>
              <a:t>o</a:t>
            </a:r>
            <a:r>
              <a:rPr lang="hr-HR" dirty="0" smtClean="0"/>
              <a:t>pasnosti koje su nam tada prijetile od Turaka</a:t>
            </a:r>
          </a:p>
          <a:p>
            <a:r>
              <a:rPr lang="hr-HR" dirty="0" smtClean="0"/>
              <a:t>Marulića kao pisca, slikara </a:t>
            </a:r>
            <a:r>
              <a:rPr lang="hr-HR" smtClean="0"/>
              <a:t>i kipara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5602" name="Picture 2" descr="C:\Documents and Settings\Korisnik\Desktop\marulic\marulianum 0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73" r="5473"/>
          <a:stretch>
            <a:fillRect/>
          </a:stretch>
        </p:blipFill>
        <p:spPr bwMode="auto">
          <a:xfrm>
            <a:off x="899592" y="0"/>
            <a:ext cx="7200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6626" name="Picture 2" descr="C:\Documents and Settings\Korisnik\Desktop\marulic\marulianum 0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73" r="5473"/>
          <a:stretch>
            <a:fillRect/>
          </a:stretch>
        </p:blipFill>
        <p:spPr bwMode="auto">
          <a:xfrm>
            <a:off x="611560" y="0"/>
            <a:ext cx="756084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2530" name="Picture 2" descr="C:\Documents and Settings\Korisnik\Desktop\marulic\marulianum 0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73" r="5473"/>
          <a:stretch>
            <a:fillRect/>
          </a:stretch>
        </p:blipFill>
        <p:spPr bwMode="auto">
          <a:xfrm>
            <a:off x="899592" y="0"/>
            <a:ext cx="73448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Hrvatska djela</a:t>
            </a:r>
            <a:endParaRPr lang="hr-H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Judita, Suzana, Molitva </a:t>
            </a:r>
            <a:r>
              <a:rPr lang="hr-HR" sz="2000" i="1" dirty="0" err="1" smtClean="0">
                <a:latin typeface="Times New Roman" pitchFamily="18" charset="0"/>
                <a:cs typeface="Times New Roman" pitchFamily="18" charset="0"/>
              </a:rPr>
              <a:t>suprotiva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i="1" dirty="0" err="1" smtClean="0">
                <a:latin typeface="Times New Roman" pitchFamily="18" charset="0"/>
                <a:cs typeface="Times New Roman" pitchFamily="18" charset="0"/>
              </a:rPr>
              <a:t>Turkom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, Tuženje grada </a:t>
            </a:r>
            <a:r>
              <a:rPr lang="hr-HR" sz="2000" i="1" dirty="0" err="1" smtClean="0">
                <a:latin typeface="Times New Roman" pitchFamily="18" charset="0"/>
                <a:cs typeface="Times New Roman" pitchFamily="18" charset="0"/>
              </a:rPr>
              <a:t>Hjerosolima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hr-HR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Documents and Settings\Korisnik\Desktop\marulic\marulianum 02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73" r="547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Latinska djela</a:t>
            </a:r>
            <a:endParaRPr lang="hr-H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000" i="1" dirty="0" err="1" smtClean="0">
                <a:latin typeface="Times New Roman" pitchFamily="18" charset="0"/>
                <a:cs typeface="Times New Roman" pitchFamily="18" charset="0"/>
              </a:rPr>
              <a:t>Davidias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hr-HR" sz="2000" i="1" dirty="0" err="1" smtClean="0">
                <a:latin typeface="Times New Roman" pitchFamily="18" charset="0"/>
                <a:cs typeface="Times New Roman" pitchFamily="18" charset="0"/>
              </a:rPr>
              <a:t>institutione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 bene </a:t>
            </a:r>
            <a:r>
              <a:rPr lang="hr-HR" sz="2000" i="1" dirty="0" err="1" smtClean="0">
                <a:latin typeface="Times New Roman" pitchFamily="18" charset="0"/>
                <a:cs typeface="Times New Roman" pitchFamily="18" charset="0"/>
              </a:rPr>
              <a:t>vivendi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i="1" dirty="0" err="1" smtClean="0"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i="1" dirty="0" err="1" smtClean="0">
                <a:latin typeface="Times New Roman" pitchFamily="18" charset="0"/>
                <a:cs typeface="Times New Roman" pitchFamily="18" charset="0"/>
              </a:rPr>
              <a:t>exempla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i="1" dirty="0" err="1" smtClean="0">
                <a:latin typeface="Times New Roman" pitchFamily="18" charset="0"/>
                <a:cs typeface="Times New Roman" pitchFamily="18" charset="0"/>
              </a:rPr>
              <a:t>sanctorum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000" i="1" dirty="0" err="1" smtClean="0">
                <a:latin typeface="Times New Roman" pitchFamily="18" charset="0"/>
                <a:cs typeface="Times New Roman" pitchFamily="18" charset="0"/>
              </a:rPr>
              <a:t>Evangelistarium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hr-HR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Documents and Settings\Korisnik\Desktop\marulic\marulianum 0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73" r="5473"/>
          <a:stretch>
            <a:fillRect/>
          </a:stretch>
        </p:blipFill>
        <p:spPr bwMode="auto">
          <a:xfrm>
            <a:off x="1619672" y="0"/>
            <a:ext cx="5832648" cy="472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22" name="Picture 2" descr="C:\Documents and Settings\Korisnik\Desktop\marulic\marulianum 02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73" r="5473"/>
          <a:stretch>
            <a:fillRect/>
          </a:stretch>
        </p:blipFill>
        <p:spPr bwMode="auto">
          <a:xfrm>
            <a:off x="971600" y="0"/>
            <a:ext cx="69847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4578" name="Picture 2" descr="C:\Documents and Settings\Korisnik\Desktop\marulic\marulianum 03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73" r="5473"/>
          <a:stretch>
            <a:fillRect/>
          </a:stretch>
        </p:blipFill>
        <p:spPr bwMode="auto">
          <a:xfrm>
            <a:off x="971600" y="0"/>
            <a:ext cx="7128792" cy="659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8674" name="Picture 2" descr="C:\Documents and Settings\Korisnik\Desktop\marulic\marulianum 02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73" r="5473"/>
          <a:stretch>
            <a:fillRect/>
          </a:stretch>
        </p:blipFill>
        <p:spPr bwMode="auto">
          <a:xfrm>
            <a:off x="827584" y="0"/>
            <a:ext cx="74888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Cilj projekta</a:t>
            </a:r>
            <a:endParaRPr lang="hr-H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Upoznati učenike sa životom i djelom</a:t>
            </a:r>
          </a:p>
          <a:p>
            <a:pPr>
              <a:buNone/>
            </a:pPr>
            <a:r>
              <a:rPr lang="hr-HR" dirty="0" smtClean="0"/>
              <a:t>    Marka Marulića te ukazati na značaj i njegovu ulogu u hrvatskoj književnosti.</a:t>
            </a:r>
          </a:p>
          <a:p>
            <a:pPr>
              <a:buNone/>
            </a:pPr>
            <a:r>
              <a:rPr lang="hr-HR" dirty="0" smtClean="0"/>
              <a:t>    Otkriti zašto je svom imenu osigurao vječni spomen.</a:t>
            </a:r>
          </a:p>
          <a:p>
            <a:pPr>
              <a:buNone/>
            </a:pPr>
            <a:r>
              <a:rPr lang="hr-HR" dirty="0" smtClean="0"/>
              <a:t>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Njegovati nacionalnu i zavičajnu književnost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1506" name="Picture 2" descr="C:\Documents and Settings\Korisnik\Desktop\marulic\marulianum 0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73" r="5473"/>
          <a:stretch>
            <a:fillRect/>
          </a:stretch>
        </p:blipFill>
        <p:spPr bwMode="auto">
          <a:xfrm>
            <a:off x="539552" y="0"/>
            <a:ext cx="7632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Ni jedna pohvala izrečena njemu u čast nije pretjerana</a:t>
            </a:r>
            <a:endParaRPr lang="hr-H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</a:t>
            </a:r>
          </a:p>
          <a:p>
            <a:pPr>
              <a:buNone/>
            </a:pPr>
            <a:r>
              <a:rPr lang="hr-HR" dirty="0" smtClean="0"/>
              <a:t>“Od ranog djetinjstva do duboke starosti ništa nije učinio što ne bi bilo vrijedno pohvale, ništa rekao što ne bi bilo vrijedno divljenja, ništa napisao što ne bi bilo vrijedno spomena”</a:t>
            </a:r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 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Franjo </a:t>
            </a:r>
            <a:r>
              <a:rPr lang="hr-HR" i="1" dirty="0" err="1" smtClean="0">
                <a:latin typeface="Times New Roman" pitchFamily="18" charset="0"/>
                <a:cs typeface="Times New Roman" pitchFamily="18" charset="0"/>
              </a:rPr>
              <a:t>Božićević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i="1" dirty="0" err="1" smtClean="0">
                <a:latin typeface="Times New Roman" pitchFamily="18" charset="0"/>
                <a:cs typeface="Times New Roman" pitchFamily="18" charset="0"/>
              </a:rPr>
              <a:t>Natalis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r-HR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Način vrednovanja</a:t>
            </a:r>
            <a:endParaRPr lang="hr-H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kroz uspjeh održane prezentacije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Nositeljice programa</a:t>
            </a:r>
            <a:endParaRPr lang="hr-H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	 Vera Pandurov </a:t>
            </a:r>
            <a:r>
              <a:rPr lang="hr-HR" dirty="0" err="1" smtClean="0"/>
              <a:t>dipl</a:t>
            </a:r>
            <a:r>
              <a:rPr lang="hr-HR" dirty="0" smtClean="0"/>
              <a:t>. knjižničarka</a:t>
            </a:r>
          </a:p>
          <a:p>
            <a:pPr>
              <a:buNone/>
            </a:pPr>
            <a:r>
              <a:rPr lang="hr-HR" dirty="0" smtClean="0"/>
              <a:t>	 Anita Goleš </a:t>
            </a:r>
            <a:r>
              <a:rPr lang="hr-HR" dirty="0" err="1" smtClean="0"/>
              <a:t>prof</a:t>
            </a:r>
            <a:r>
              <a:rPr lang="hr-HR" dirty="0" smtClean="0"/>
              <a:t>. hrvatskog jezika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Faze projekta</a:t>
            </a:r>
            <a:endParaRPr lang="hr-H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Proučiti Marulićev životopis</a:t>
            </a:r>
          </a:p>
          <a:p>
            <a:r>
              <a:rPr lang="hr-HR" dirty="0" smtClean="0"/>
              <a:t>Utvrditi zašto je baš Marko Marulić postao otac hrvatske književnosti te zašto je 22. travnja proglašen Danom hrvatske knjige.</a:t>
            </a:r>
          </a:p>
          <a:p>
            <a:r>
              <a:rPr lang="hr-HR" dirty="0" smtClean="0"/>
              <a:t>Istražiti svrhu postojanja Centra za proučavanje Marka Marulića i njegova humanističkoga kruga.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Način realizacije</a:t>
            </a:r>
            <a:endParaRPr lang="hr-H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metoda proučavanja</a:t>
            </a:r>
          </a:p>
          <a:p>
            <a:r>
              <a:rPr lang="hr-HR" dirty="0" smtClean="0"/>
              <a:t>rada na tekstu</a:t>
            </a:r>
          </a:p>
          <a:p>
            <a:r>
              <a:rPr lang="hr-HR" dirty="0" smtClean="0"/>
              <a:t>razgovora</a:t>
            </a:r>
          </a:p>
          <a:p>
            <a:r>
              <a:rPr lang="hr-HR" dirty="0" smtClean="0"/>
              <a:t>poučavanja</a:t>
            </a:r>
          </a:p>
          <a:p>
            <a:r>
              <a:rPr lang="hr-HR" dirty="0" smtClean="0"/>
              <a:t>pretraživanje knjižničnog fonda</a:t>
            </a:r>
          </a:p>
          <a:p>
            <a:r>
              <a:rPr lang="hr-HR" dirty="0" smtClean="0"/>
              <a:t>individualno istraživanje</a:t>
            </a:r>
          </a:p>
          <a:p>
            <a:r>
              <a:rPr lang="hr-HR" dirty="0" smtClean="0"/>
              <a:t>rad u grupi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9458" name="Picture 2" descr="C:\Documents and Settings\Korisnik\Desktop\marulic\marulianum 0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73" r="5473"/>
          <a:stretch>
            <a:fillRect/>
          </a:stretch>
        </p:blipFill>
        <p:spPr bwMode="auto">
          <a:xfrm>
            <a:off x="899592" y="0"/>
            <a:ext cx="74168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7410" name="Picture 2" descr="C:\Documents and Settings\Korisnik\Desktop\marulic\marulianum 0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73" r="5473"/>
          <a:stretch>
            <a:fillRect/>
          </a:stretch>
        </p:blipFill>
        <p:spPr bwMode="auto">
          <a:xfrm>
            <a:off x="899592" y="0"/>
            <a:ext cx="69847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Klasik je hrvatske književnosti i humanist europskog domašaja</a:t>
            </a:r>
            <a:endParaRPr lang="hr-H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Njegova velika književna ostavština iziskuje sustavno proučavanje i dostojno predstavljanje domaćoj i stranoj javnosti.</a:t>
            </a:r>
          </a:p>
          <a:p>
            <a:r>
              <a:rPr lang="hr-HR" dirty="0" err="1" smtClean="0"/>
              <a:t>Marulianum</a:t>
            </a:r>
            <a:r>
              <a:rPr lang="hr-HR" dirty="0" smtClean="0"/>
              <a:t> je centar za proučavanje Marka Marulića i njegova humanističkoga kruga.</a:t>
            </a:r>
          </a:p>
          <a:p>
            <a:r>
              <a:rPr lang="hr-HR" dirty="0" smtClean="0"/>
              <a:t>Osnovan je odlukom Poglavarstva grada Splita i Književnoga kruga Split 1995.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Arhiv i knjižnica </a:t>
            </a:r>
            <a:r>
              <a:rPr lang="hr-HR" i="1" dirty="0" err="1" smtClean="0">
                <a:latin typeface="Times New Roman" pitchFamily="18" charset="0"/>
                <a:cs typeface="Times New Roman" pitchFamily="18" charset="0"/>
              </a:rPr>
              <a:t>Marulianuma</a:t>
            </a:r>
            <a:endParaRPr lang="hr-H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U arhivu i knjižnici prikuplja se sva dostupna građa o Maruliću:</a:t>
            </a:r>
          </a:p>
          <a:p>
            <a:r>
              <a:rPr lang="hr-HR" dirty="0" smtClean="0"/>
              <a:t>rukopisi njegovih djela (mikrofilm, fotokopije)</a:t>
            </a:r>
          </a:p>
          <a:p>
            <a:r>
              <a:rPr lang="hr-HR" dirty="0" smtClean="0"/>
              <a:t>starija i novija izdanja njegovih djela</a:t>
            </a:r>
          </a:p>
          <a:p>
            <a:r>
              <a:rPr lang="hr-HR" dirty="0" smtClean="0"/>
              <a:t>fotografije, audio i video zapisi</a:t>
            </a:r>
          </a:p>
          <a:p>
            <a:r>
              <a:rPr lang="hr-HR" dirty="0" smtClean="0"/>
              <a:t>znanstvena literatura o piscu, ali i o kontekstu</a:t>
            </a:r>
          </a:p>
          <a:p>
            <a:pPr>
              <a:buNone/>
            </a:pPr>
            <a:r>
              <a:rPr lang="hr-HR" dirty="0" smtClean="0"/>
              <a:t>    kojem je živio i stvarao, </a:t>
            </a:r>
            <a:r>
              <a:rPr lang="hr-HR" dirty="0" err="1" smtClean="0"/>
              <a:t>tj</a:t>
            </a:r>
            <a:r>
              <a:rPr lang="hr-HR" dirty="0" smtClean="0"/>
              <a:t> o hrvatskoj i europskoj književnosti humanizma i renesanse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7650" name="Picture 2" descr="C:\Documents and Settings\Korisnik\Desktop\marulic\marulianum 0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73" r="5473"/>
          <a:stretch>
            <a:fillRect/>
          </a:stretch>
        </p:blipFill>
        <p:spPr bwMode="auto">
          <a:xfrm>
            <a:off x="683568" y="0"/>
            <a:ext cx="7632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328</TotalTime>
  <Words>349</Words>
  <Application>Microsoft Office PowerPoint</Application>
  <PresentationFormat>Prikaz na zaslonu (4:3)</PresentationFormat>
  <Paragraphs>53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Office tema</vt:lpstr>
      <vt:lpstr>Tragovima Marka Marulića</vt:lpstr>
      <vt:lpstr>Cilj projekta</vt:lpstr>
      <vt:lpstr>Faze projekta</vt:lpstr>
      <vt:lpstr>Način realizacije</vt:lpstr>
      <vt:lpstr>Slajd 5</vt:lpstr>
      <vt:lpstr>Slajd 6</vt:lpstr>
      <vt:lpstr>Klasik je hrvatske književnosti i humanist europskog domašaja</vt:lpstr>
      <vt:lpstr>Arhiv i knjižnica Marulianuma</vt:lpstr>
      <vt:lpstr>Slajd 9</vt:lpstr>
      <vt:lpstr>Slajd 10</vt:lpstr>
      <vt:lpstr>Otkrivamo tajne o Marulu</vt:lpstr>
      <vt:lpstr>Slajd 12</vt:lpstr>
      <vt:lpstr>Slajd 13</vt:lpstr>
      <vt:lpstr>Slajd 14</vt:lpstr>
      <vt:lpstr>Hrvatska djela</vt:lpstr>
      <vt:lpstr>Latinska djela</vt:lpstr>
      <vt:lpstr>Slajd 17</vt:lpstr>
      <vt:lpstr>Slajd 18</vt:lpstr>
      <vt:lpstr>Slajd 19</vt:lpstr>
      <vt:lpstr>Slajd 20</vt:lpstr>
      <vt:lpstr>Ni jedna pohvala izrečena njemu u čast nije pretjerana</vt:lpstr>
      <vt:lpstr>Način vrednovanja</vt:lpstr>
      <vt:lpstr>Nositeljice programa</vt:lpstr>
    </vt:vector>
  </TitlesOfParts>
  <Company>RH-TDU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Tragovima Marka Marulića</dc:title>
  <dc:creator>Korisnik</dc:creator>
  <cp:lastModifiedBy>Korisnik</cp:lastModifiedBy>
  <cp:revision>62</cp:revision>
  <dcterms:created xsi:type="dcterms:W3CDTF">2014-10-28T08:08:28Z</dcterms:created>
  <dcterms:modified xsi:type="dcterms:W3CDTF">2014-11-20T14:22:56Z</dcterms:modified>
</cp:coreProperties>
</file>