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6" r:id="rId2"/>
    <p:sldId id="257" r:id="rId3"/>
    <p:sldId id="258" r:id="rId4"/>
    <p:sldId id="267" r:id="rId5"/>
    <p:sldId id="259" r:id="rId6"/>
    <p:sldId id="261" r:id="rId7"/>
    <p:sldId id="263" r:id="rId8"/>
    <p:sldId id="262" r:id="rId9"/>
    <p:sldId id="264" r:id="rId10"/>
    <p:sldId id="271" r:id="rId11"/>
    <p:sldId id="265" r:id="rId12"/>
    <p:sldId id="266" r:id="rId13"/>
    <p:sldId id="268" r:id="rId14"/>
    <p:sldId id="270" r:id="rId15"/>
    <p:sldId id="272" r:id="rId16"/>
    <p:sldId id="274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70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4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57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11/13/2016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320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22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4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5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2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11/13/2016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0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11/13/2016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76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11/13/2016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2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1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11/13/2016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13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11/13/2016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884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UaydbP-GUt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https://www.youtube.com/embed/LPkqFxWHG4M" TargetMode="External"/><Relationship Id="rId1" Type="http://schemas.openxmlformats.org/officeDocument/2006/relationships/video" Target="https://www.youtube.com/embed/4fJ4ycI1ox0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vyKeXmjItZ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abYd1d5Qv2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cKj6NT0KGOo" TargetMode="Externa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https://www.youtube.com/embed/vfTqCP6LLSA" TargetMode="External"/><Relationship Id="rId1" Type="http://schemas.openxmlformats.org/officeDocument/2006/relationships/video" Target="https://www.youtube.com/embed/EORAxIG4sM8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content-vie1-1.xx.fbcdn.net/v/t1.0-9/14202592_1067585946671533_7896555095005909943_n.jpg?oh=d8acdd1d497f399c129e04d8093c84c4&amp;oe=588BC1E8"/>
          <p:cNvSpPr>
            <a:spLocks noGrp="1" noChangeAspect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946958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00B050"/>
                </a:solidFill>
              </a:rPr>
              <a:t>IVONA TABAK </a:t>
            </a:r>
          </a:p>
          <a:p>
            <a:r>
              <a:rPr lang="hr-HR" dirty="0" smtClean="0">
                <a:solidFill>
                  <a:srgbClr val="00B050"/>
                </a:solidFill>
              </a:rPr>
              <a:t>OŠ IVANA LOVRIĆA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37" y="380143"/>
            <a:ext cx="11306201" cy="430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1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ALAT ZA IZRADU PREZENTACIJA 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3" name="UaydbP-GUt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3999" y="2883500"/>
            <a:ext cx="5115698" cy="28775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589903" y="2421923"/>
            <a:ext cx="148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PREZI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85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ALATI ZA IZRADU KVIZOVA</a:t>
            </a:r>
            <a:endParaRPr lang="hr-HR" dirty="0"/>
          </a:p>
        </p:txBody>
      </p:sp>
      <p:pic>
        <p:nvPicPr>
          <p:cNvPr id="3" name="4fJ4ycI1ox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26757" y="3098714"/>
            <a:ext cx="4572000" cy="2571750"/>
          </a:xfrm>
          <a:prstGeom prst="rect">
            <a:avLst/>
          </a:prstGeom>
          <a:ln w="9525" cap="flat">
            <a:solidFill>
              <a:srgbClr val="383838"/>
            </a:solidFill>
          </a:ln>
          <a:effectLst>
            <a:outerShdw blurRad="152400" dist="317500" dir="6000000" sx="105000" sy="105000" algn="tl" rotWithShape="0">
              <a:srgbClr val="000000">
                <a:alpha val="30000"/>
              </a:srgbClr>
            </a:outerShdw>
          </a:effectLst>
          <a:scene3d>
            <a:camera prst="perspectiveRight" fov="2100000">
              <a:rot lat="0" lon="20400000" rev="0"/>
            </a:camera>
            <a:lightRig rig="threePt" dir="t"/>
          </a:scene3d>
          <a:sp3d extrusionH="889000" prstMaterial="matte">
            <a:extrusionClr>
              <a:srgbClr val="777777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013254" y="2331308"/>
            <a:ext cx="144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KAHOOT</a:t>
            </a:r>
            <a:endParaRPr lang="hr-HR" dirty="0"/>
          </a:p>
        </p:txBody>
      </p:sp>
      <p:pic>
        <p:nvPicPr>
          <p:cNvPr id="5" name="LPkqFxWHG4M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701481" y="2952580"/>
            <a:ext cx="4572000" cy="2571750"/>
          </a:xfrm>
          <a:prstGeom prst="rect">
            <a:avLst/>
          </a:prstGeom>
          <a:solidFill>
            <a:srgbClr val="000000"/>
          </a:solidFill>
          <a:ln w="177800" cap="flat">
            <a:solidFill>
              <a:srgbClr val="0D0D0D"/>
            </a:solidFill>
            <a:miter lim="800000"/>
          </a:ln>
          <a:effectLst>
            <a:outerShdw blurRad="190500" dist="215900" dir="3000000" algn="tr" rotWithShape="0">
              <a:srgbClr val="000000">
                <a:alpha val="20000"/>
              </a:srgbClr>
            </a:outerShdw>
          </a:effectLst>
          <a:scene3d>
            <a:camera prst="perspectiveContrastingLeftFacing" fov="3300000">
              <a:rot lat="0" lon="1200000" rev="0"/>
            </a:camera>
            <a:lightRig rig="balanced" dir="t">
              <a:rot lat="0" lon="0" rev="4200000"/>
            </a:lightRig>
          </a:scene3d>
          <a:sp3d extrusionH="635000" prstMaterial="metal">
            <a:bevelT w="190500" h="12700" prst="slope"/>
            <a:extrusionClr>
              <a:srgbClr val="010000"/>
            </a:extrusionClr>
            <a:contourClr>
              <a:srgbClr val="00000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763265" y="2166551"/>
            <a:ext cx="1655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SOCRATIVE 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1013255" y="6054811"/>
            <a:ext cx="1318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TESTMOZ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2248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ANKETE/ ONLINE UPITNICI 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3" name="vyKeXmjItZ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5081" y="3230519"/>
            <a:ext cx="4572000" cy="2571750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>
            <a:extrusionClr>
              <a:srgbClr val="D9D9D9"/>
            </a:extrusionClr>
            <a:contourClr>
              <a:srgbClr val="D9D9D9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42767" y="262787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GOOGLE FORMS 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6252519" y="2809103"/>
            <a:ext cx="466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Alat BITLY: sustav za skraćivanje linkova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341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>
                <a:solidFill>
                  <a:srgbClr val="00B050"/>
                </a:solidFill>
              </a:rPr>
              <a:t>ALAT ZA PRIRODOSLOVNU GRUPU PREDMETA</a:t>
            </a:r>
            <a:endParaRPr lang="hr-HR" sz="36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552" y="2669059"/>
            <a:ext cx="8740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-CORINTH CLASSROOM </a:t>
            </a:r>
          </a:p>
          <a:p>
            <a:endParaRPr lang="hr-HR" dirty="0"/>
          </a:p>
        </p:txBody>
      </p:sp>
      <p:pic>
        <p:nvPicPr>
          <p:cNvPr id="4" name="abYd1d5Qv2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32702" y="3315390"/>
            <a:ext cx="4572000" cy="2571750"/>
          </a:xfrm>
          <a:prstGeom prst="rect">
            <a:avLst/>
          </a:prstGeom>
          <a:ln w="9525" cap="flat">
            <a:solidFill>
              <a:srgbClr val="383838"/>
            </a:solidFill>
          </a:ln>
          <a:effectLst>
            <a:outerShdw blurRad="152400" dist="317500" dir="6000000" sx="105000" sy="105000" algn="tl" rotWithShape="0">
              <a:srgbClr val="000000">
                <a:alpha val="30000"/>
              </a:srgbClr>
            </a:outerShdw>
          </a:effectLst>
          <a:scene3d>
            <a:camera prst="perspectiveRight" fov="2100000">
              <a:rot lat="0" lon="20400000" rev="0"/>
            </a:camera>
            <a:lightRig rig="threePt" dir="t"/>
          </a:scene3d>
          <a:sp3d extrusionH="889000" prstMaterial="matte">
            <a:extrusionClr>
              <a:srgbClr val="777777"/>
            </a:extrusionClr>
          </a:sp3d>
        </p:spPr>
      </p:pic>
    </p:spTree>
    <p:extLst>
      <p:ext uri="{BB962C8B-B14F-4D97-AF65-F5344CB8AC3E}">
        <p14:creationId xmlns:p14="http://schemas.microsoft.com/office/powerpoint/2010/main" val="392557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DIGITALNA OGLASNA PLOČA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0703" y="21615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>
                <a:solidFill>
                  <a:srgbClr val="00B050"/>
                </a:solidFill>
              </a:rPr>
              <a:t>LINOIT je  </a:t>
            </a:r>
            <a:r>
              <a:rPr lang="hr-HR" dirty="0">
                <a:solidFill>
                  <a:srgbClr val="00B050"/>
                </a:solidFill>
              </a:rPr>
              <a:t>program koji </a:t>
            </a:r>
            <a:r>
              <a:rPr lang="hr-HR" dirty="0" smtClean="0">
                <a:solidFill>
                  <a:srgbClr val="00B050"/>
                </a:solidFill>
              </a:rPr>
              <a:t>omogućava </a:t>
            </a:r>
            <a:r>
              <a:rPr lang="hr-HR" dirty="0">
                <a:solidFill>
                  <a:srgbClr val="00B050"/>
                </a:solidFill>
              </a:rPr>
              <a:t>stvaranje online panoa ili “interaktivne oglasne ploče” </a:t>
            </a:r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smtClean="0">
                <a:solidFill>
                  <a:srgbClr val="00B050"/>
                </a:solidFill>
              </a:rPr>
              <a:t>Moguće je umetanje </a:t>
            </a:r>
            <a:r>
              <a:rPr lang="hr-HR" dirty="0">
                <a:solidFill>
                  <a:srgbClr val="00B050"/>
                </a:solidFill>
              </a:rPr>
              <a:t>“</a:t>
            </a:r>
            <a:r>
              <a:rPr lang="hr-HR" dirty="0" smtClean="0">
                <a:solidFill>
                  <a:srgbClr val="00B050"/>
                </a:solidFill>
              </a:rPr>
              <a:t>papirića” </a:t>
            </a:r>
            <a:r>
              <a:rPr lang="hr-HR" dirty="0">
                <a:solidFill>
                  <a:srgbClr val="00B050"/>
                </a:solidFill>
              </a:rPr>
              <a:t>s porukama, </a:t>
            </a:r>
            <a:r>
              <a:rPr lang="hr-HR" dirty="0" smtClean="0">
                <a:solidFill>
                  <a:srgbClr val="00B050"/>
                </a:solidFill>
              </a:rPr>
              <a:t>slika, videa </a:t>
            </a:r>
            <a:r>
              <a:rPr lang="hr-HR" dirty="0">
                <a:solidFill>
                  <a:srgbClr val="00B050"/>
                </a:solidFill>
              </a:rPr>
              <a:t>i </a:t>
            </a:r>
            <a:r>
              <a:rPr lang="hr-HR" dirty="0" smtClean="0">
                <a:solidFill>
                  <a:srgbClr val="00B050"/>
                </a:solidFill>
              </a:rPr>
              <a:t>privitaka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439" y="3557835"/>
            <a:ext cx="5041560" cy="3165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703" y="1848533"/>
            <a:ext cx="5034658" cy="28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9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LIBAR 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897924" y="2537254"/>
            <a:ext cx="62854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Libar je usluga koja </a:t>
            </a:r>
            <a:r>
              <a:rPr lang="hr-HR" dirty="0" err="1"/>
              <a:t>CARNetovim</a:t>
            </a:r>
            <a:r>
              <a:rPr lang="hr-HR" dirty="0"/>
              <a:t> korisnicima omogućava jednostavnu izradu, objavu i korištenje digitalnog sadržaja primjenjivog u nastavi: multimedijskih digitalnih dokumenata, prezentacija, te e-knjiga u EPUB i PDF formatu</a:t>
            </a:r>
            <a:r>
              <a:rPr lang="hr-HR" dirty="0" smtClean="0"/>
              <a:t>.</a:t>
            </a:r>
          </a:p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897924" y="4454770"/>
            <a:ext cx="7979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</a:t>
            </a:r>
            <a:r>
              <a:rPr lang="hr-HR" dirty="0" err="1"/>
              <a:t>CARNetovo</a:t>
            </a:r>
            <a:r>
              <a:rPr lang="hr-HR" dirty="0"/>
              <a:t> nagradno natjecanje „Pravi </a:t>
            </a:r>
            <a:r>
              <a:rPr lang="hr-HR" dirty="0" err="1"/>
              <a:t>kaLibar</a:t>
            </a:r>
            <a:r>
              <a:rPr lang="hr-HR" dirty="0"/>
              <a:t> za znanje“. Natjecanje je namijenjeno svim nastavnicima u osnovnim i srednjim školama u Republici Hrvatskoj, a cilj mu je potaknuti izvrsnost u izradi digitalnih nastavnih materijala.</a:t>
            </a:r>
          </a:p>
        </p:txBody>
      </p:sp>
    </p:spTree>
    <p:extLst>
      <p:ext uri="{BB962C8B-B14F-4D97-AF65-F5344CB8AC3E}">
        <p14:creationId xmlns:p14="http://schemas.microsoft.com/office/powerpoint/2010/main" val="8320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978" y="447188"/>
            <a:ext cx="4488098" cy="5933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E-lektire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0000" y="2422769"/>
            <a:ext cx="6583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17. 6. 2016. - Javna rasprava o Prijedlogu kriterija i preporuka za izradu kvalitetnih </a:t>
            </a:r>
            <a:r>
              <a:rPr lang="hr-HR" dirty="0" smtClean="0">
                <a:solidFill>
                  <a:srgbClr val="00B050"/>
                </a:solidFill>
              </a:rPr>
              <a:t>e-lektira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000" y="3288976"/>
            <a:ext cx="8685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25. 10. 2016. - Javno prezentiranje „Prijedloga kriterija i preporuka </a:t>
            </a:r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smtClean="0">
                <a:solidFill>
                  <a:srgbClr val="00B050"/>
                </a:solidFill>
              </a:rPr>
              <a:t>za </a:t>
            </a:r>
            <a:r>
              <a:rPr lang="hr-HR" dirty="0">
                <a:solidFill>
                  <a:srgbClr val="00B050"/>
                </a:solidFill>
              </a:rPr>
              <a:t>izradu kvalitetnih </a:t>
            </a:r>
            <a:r>
              <a:rPr lang="hr-HR" dirty="0" smtClean="0">
                <a:solidFill>
                  <a:srgbClr val="00B050"/>
                </a:solidFill>
              </a:rPr>
              <a:t>e-lektira„</a:t>
            </a:r>
            <a:endParaRPr lang="hr-HR" dirty="0">
              <a:solidFill>
                <a:srgbClr val="00B050"/>
              </a:solidFill>
            </a:endParaRPr>
          </a:p>
          <a:p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02" y="4327226"/>
            <a:ext cx="38100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1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85" y="1953724"/>
            <a:ext cx="8636000" cy="4904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924" y="523631"/>
            <a:ext cx="6770923" cy="886192"/>
          </a:xfrm>
        </p:spPr>
        <p:txBody>
          <a:bodyPr/>
          <a:lstStyle/>
          <a:p>
            <a:r>
              <a:rPr lang="hr-HR" dirty="0" smtClean="0"/>
              <a:t>KNJIŽNICE BUDUĆNOSTI?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1786924" y="6150708"/>
            <a:ext cx="762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FF00"/>
                </a:solidFill>
              </a:rPr>
              <a:t>                                             COLLECTION VS. CONNECTION </a:t>
            </a:r>
            <a:endParaRPr lang="hr-HR" b="1" dirty="0">
              <a:solidFill>
                <a:srgbClr val="FFFF00"/>
              </a:solidFill>
            </a:endParaRPr>
          </a:p>
        </p:txBody>
      </p:sp>
      <p:pic>
        <p:nvPicPr>
          <p:cNvPr id="4" name="cKj6NT0KGOo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22489" y="1953724"/>
            <a:ext cx="6096434" cy="342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ROVINJ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432" y="2461846"/>
            <a:ext cx="8756663" cy="3485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998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Hotel LONE									Hotel AMARIN 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9150" y="2770903"/>
            <a:ext cx="4496315" cy="30012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8075" y="2770903"/>
            <a:ext cx="5194300" cy="2541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9003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ŠTO SMO RADILI? 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077" y="2049951"/>
            <a:ext cx="86574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 smtClean="0"/>
              <a:t>951 </a:t>
            </a:r>
            <a:r>
              <a:rPr lang="hr-HR" dirty="0" smtClean="0"/>
              <a:t>SUDIONIKA</a:t>
            </a:r>
          </a:p>
          <a:p>
            <a:pPr marL="285750" indent="-285750">
              <a:buFontTx/>
              <a:buChar char="-"/>
            </a:pPr>
            <a:r>
              <a:rPr lang="hr-HR" dirty="0" smtClean="0">
                <a:hlinkClick r:id="rId2" action="ppaction://hlinksldjump" tooltip="https://www.facebook.com/CARNet.CUC/?hc_ref=SEARCH"/>
              </a:rPr>
              <a:t>SVE O CUC-u</a:t>
            </a:r>
            <a:endParaRPr lang="hr-HR" dirty="0" smtClean="0"/>
          </a:p>
          <a:p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 smtClean="0">
                <a:solidFill>
                  <a:srgbClr val="00B050"/>
                </a:solidFill>
              </a:rPr>
              <a:t>PREDSTVLJANJE PROJEKTA E-ŠKOLE</a:t>
            </a:r>
          </a:p>
          <a:p>
            <a:pPr marL="285750" indent="-285750">
              <a:buFontTx/>
              <a:buChar char="-"/>
            </a:pPr>
            <a:r>
              <a:rPr lang="hr-HR" dirty="0" smtClean="0">
                <a:solidFill>
                  <a:srgbClr val="00B050"/>
                </a:solidFill>
              </a:rPr>
              <a:t>RADIONICE</a:t>
            </a:r>
          </a:p>
          <a:p>
            <a:pPr marL="285750" indent="-285750">
              <a:buFontTx/>
              <a:buChar char="-"/>
            </a:pPr>
            <a:r>
              <a:rPr lang="hr-HR" dirty="0" smtClean="0">
                <a:solidFill>
                  <a:srgbClr val="00B050"/>
                </a:solidFill>
              </a:rPr>
              <a:t>INTERAKTIVNA </a:t>
            </a:r>
            <a:r>
              <a:rPr lang="hr-HR" dirty="0" smtClean="0">
                <a:solidFill>
                  <a:srgbClr val="00B050"/>
                </a:solidFill>
              </a:rPr>
              <a:t>IZLAGANJA</a:t>
            </a:r>
          </a:p>
          <a:p>
            <a:pPr marL="285750" indent="-285750">
              <a:buFontTx/>
              <a:buChar char="-"/>
            </a:pPr>
            <a:r>
              <a:rPr lang="hr-HR" dirty="0" smtClean="0">
                <a:solidFill>
                  <a:srgbClr val="00B050"/>
                </a:solidFill>
              </a:rPr>
              <a:t>PREZENTACIJA RADOVA </a:t>
            </a:r>
          </a:p>
          <a:p>
            <a:pPr marL="285750" indent="-285750">
              <a:buFontTx/>
              <a:buChar char="-"/>
            </a:pPr>
            <a:r>
              <a:rPr lang="hr-HR" dirty="0" smtClean="0">
                <a:solidFill>
                  <a:srgbClr val="00B050"/>
                </a:solidFill>
              </a:rPr>
              <a:t>PANEL DISKUSIJA</a:t>
            </a:r>
            <a:r>
              <a:rPr lang="hr-HR" dirty="0">
                <a:solidFill>
                  <a:srgbClr val="00B050"/>
                </a:solidFill>
              </a:rPr>
              <a:t> </a:t>
            </a:r>
            <a:endParaRPr lang="hr-HR" dirty="0" smtClean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hr-HR" dirty="0" smtClean="0">
                <a:solidFill>
                  <a:srgbClr val="00B050"/>
                </a:solidFill>
              </a:rPr>
              <a:t>PREZENTACIJA TEHNOLOŠKIH NOVITETA U NASTAVI </a:t>
            </a:r>
          </a:p>
          <a:p>
            <a:pPr marL="285750" indent="-285750">
              <a:buFontTx/>
              <a:buChar char="-"/>
            </a:pPr>
            <a:r>
              <a:rPr lang="hr-HR" dirty="0" smtClean="0">
                <a:solidFill>
                  <a:srgbClr val="00B050"/>
                </a:solidFill>
              </a:rPr>
              <a:t>BLIC TEST   </a:t>
            </a:r>
          </a:p>
          <a:p>
            <a:pPr marL="285750" indent="-285750">
              <a:buFontTx/>
              <a:buChar char="-"/>
            </a:pPr>
            <a:r>
              <a:rPr lang="hr-HR" dirty="0" smtClean="0">
                <a:solidFill>
                  <a:srgbClr val="00B050"/>
                </a:solidFill>
              </a:rPr>
              <a:t>TJELESNI ODGOJ   </a:t>
            </a:r>
          </a:p>
          <a:p>
            <a:r>
              <a:rPr lang="hr-HR" dirty="0" smtClean="0">
                <a:solidFill>
                  <a:srgbClr val="00B050"/>
                </a:solidFill>
              </a:rPr>
              <a:t>-    NAGRADNE IGRE</a:t>
            </a:r>
            <a:r>
              <a:rPr lang="hr-HR" u="sng" dirty="0" smtClean="0">
                <a:solidFill>
                  <a:srgbClr val="00B050"/>
                </a:solidFill>
                <a:hlinkClick r:id="rId2" action="ppaction://hlinksldjump" tooltip="https://www.facebook.com/CARNet.CUC/?hc_ref=SEARCH"/>
              </a:rPr>
              <a:t> </a:t>
            </a:r>
            <a:endParaRPr lang="hr-HR" u="sng" dirty="0" smtClean="0">
              <a:solidFill>
                <a:srgbClr val="00B050"/>
              </a:solidFill>
              <a:hlinkClick r:id="rId2" action="ppaction://hlinksldjump" tooltip="https://www.facebook.com/CARNet.CUC/?hc_ref=SEARCH"/>
            </a:endParaRPr>
          </a:p>
          <a:p>
            <a:endParaRPr lang="hr-HR" u="sng" dirty="0" smtClean="0">
              <a:solidFill>
                <a:srgbClr val="00B050"/>
              </a:solidFill>
              <a:hlinkClick r:id="rId2" action="ppaction://hlinksldjump" tooltip="https://www.facebook.com/CARNet.CUC/?hc_ref=SEARCH"/>
            </a:endParaRPr>
          </a:p>
          <a:p>
            <a:endParaRPr lang="hr-HR" u="sng" dirty="0">
              <a:hlinkClick r:id="rId2" action="ppaction://hlinksldjump" tooltip="https://www.facebook.com/CARNet.CUC/?hc_ref=SEARCH"/>
            </a:endParaRPr>
          </a:p>
          <a:p>
            <a:pPr marL="285750" indent="-285750">
              <a:buFontTx/>
              <a:buChar char="-"/>
            </a:pPr>
            <a:endParaRPr lang="hr-HR" dirty="0" smtClean="0">
              <a:hlinkClick r:id="rId2" action="ppaction://hlinksldjump" tooltip="https://www.facebook.com/CARNet.CUC/?hc_ref=SEARCH"/>
            </a:endParaRPr>
          </a:p>
          <a:p>
            <a:pPr marL="285750" indent="-285750">
              <a:buFontTx/>
              <a:buChar char="-"/>
            </a:pPr>
            <a:endParaRPr lang="hr-HR" dirty="0">
              <a:hlinkClick r:id="rId2" action="ppaction://hlinksldjump" tooltip="https://www.facebook.com/CARNet.CUC/?hc_ref=SEARCH"/>
            </a:endParaRPr>
          </a:p>
          <a:p>
            <a:endParaRPr lang="hr-HR" dirty="0" smtClean="0">
              <a:hlinkClick r:id="rId2" action="ppaction://hlinksldjump" tooltip="https://www.facebook.com/CARNet.CUC/?hc_ref=SEARCH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453" y="1956166"/>
            <a:ext cx="2707503" cy="2030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075" y="932413"/>
            <a:ext cx="50387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E-škole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1492" y="2726724"/>
            <a:ext cx="10360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00B050"/>
                </a:solidFill>
              </a:rPr>
              <a:t>CUC = sastavni </a:t>
            </a:r>
            <a:r>
              <a:rPr lang="hr-HR" dirty="0">
                <a:solidFill>
                  <a:srgbClr val="00B050"/>
                </a:solidFill>
              </a:rPr>
              <a:t>dio nacionalnog projekta “e-Škole: Uspostava sustava razvoja digitalno zrelih škola (pilot projekt</a:t>
            </a:r>
            <a:r>
              <a:rPr lang="hr-HR" dirty="0" smtClean="0">
                <a:solidFill>
                  <a:srgbClr val="00B050"/>
                </a:solidFill>
              </a:rPr>
              <a:t>)”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B050"/>
                </a:solidFill>
              </a:rPr>
              <a:t>Nositelj projekta je Hrvatska akademska i istraživačka mreža – </a:t>
            </a:r>
            <a:r>
              <a:rPr lang="hr-HR" dirty="0" err="1" smtClean="0">
                <a:solidFill>
                  <a:srgbClr val="00B050"/>
                </a:solidFill>
              </a:rPr>
              <a:t>CARNet</a:t>
            </a:r>
            <a:endParaRPr lang="hr-HR" dirty="0" smtClean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B050"/>
                </a:solidFill>
              </a:rPr>
              <a:t>Ključni izazov: iskoristiti potencijal IKT-a u obrazovnom sustavu, kroz sustavan pristup uvođenju IKT-a u obrazovne i poslovne procese </a:t>
            </a:r>
            <a:r>
              <a:rPr lang="hr-HR" dirty="0" smtClean="0">
                <a:solidFill>
                  <a:srgbClr val="00B050"/>
                </a:solidFill>
              </a:rPr>
              <a:t>škola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B050"/>
                </a:solidFill>
              </a:rPr>
              <a:t>U pilot projekt (2015-2018) je uključeno 150 škola iz cijele </a:t>
            </a:r>
            <a:r>
              <a:rPr lang="hr-HR" dirty="0" smtClean="0">
                <a:solidFill>
                  <a:srgbClr val="00B050"/>
                </a:solidFill>
              </a:rPr>
              <a:t>RH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00B050"/>
                </a:solidFill>
              </a:rPr>
              <a:t>Obuhvaćen je STEM područje ( SCIENCE TECHNOLOGY ENGINEERING MATHS)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2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CILJEVI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00B050"/>
                </a:solidFill>
              </a:rPr>
              <a:t>PROJEKTA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3826" y="2636108"/>
            <a:ext cx="10264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B050"/>
                </a:solidFill>
              </a:rPr>
              <a:t>izgradnja lokalnih mreža u </a:t>
            </a:r>
            <a:r>
              <a:rPr lang="hr-HR" dirty="0" smtClean="0">
                <a:solidFill>
                  <a:srgbClr val="00B050"/>
                </a:solidFill>
              </a:rPr>
              <a:t>školama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00B050"/>
                </a:solidFill>
              </a:rPr>
              <a:t>razvoj </a:t>
            </a:r>
            <a:r>
              <a:rPr lang="hr-HR" dirty="0">
                <a:solidFill>
                  <a:srgbClr val="00B050"/>
                </a:solidFill>
              </a:rPr>
              <a:t>e-usluga za poslovne i nastavne </a:t>
            </a:r>
            <a:r>
              <a:rPr lang="hr-HR" dirty="0" smtClean="0">
                <a:solidFill>
                  <a:srgbClr val="00B050"/>
                </a:solidFill>
              </a:rPr>
              <a:t>procese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00B050"/>
                </a:solidFill>
              </a:rPr>
              <a:t>primjena </a:t>
            </a:r>
            <a:r>
              <a:rPr lang="hr-HR" dirty="0">
                <a:solidFill>
                  <a:srgbClr val="00B050"/>
                </a:solidFill>
              </a:rPr>
              <a:t>IKT-a u </a:t>
            </a:r>
            <a:r>
              <a:rPr lang="hr-HR" dirty="0" smtClean="0">
                <a:solidFill>
                  <a:srgbClr val="00B050"/>
                </a:solidFill>
              </a:rPr>
              <a:t>nastavi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00B050"/>
                </a:solidFill>
              </a:rPr>
              <a:t>digitalizacija </a:t>
            </a:r>
            <a:r>
              <a:rPr lang="hr-HR" dirty="0">
                <a:solidFill>
                  <a:srgbClr val="00B050"/>
                </a:solidFill>
              </a:rPr>
              <a:t>obrazovnih </a:t>
            </a:r>
            <a:r>
              <a:rPr lang="hr-HR" dirty="0" smtClean="0">
                <a:solidFill>
                  <a:srgbClr val="00B050"/>
                </a:solidFill>
              </a:rPr>
              <a:t>sadržaja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00B050"/>
                </a:solidFill>
              </a:rPr>
              <a:t>nabava </a:t>
            </a:r>
            <a:r>
              <a:rPr lang="hr-HR" dirty="0">
                <a:solidFill>
                  <a:srgbClr val="00B050"/>
                </a:solidFill>
              </a:rPr>
              <a:t>potrebne IKT opreme za škole i </a:t>
            </a:r>
            <a:r>
              <a:rPr lang="hr-HR" dirty="0" smtClean="0">
                <a:solidFill>
                  <a:srgbClr val="00B050"/>
                </a:solidFill>
              </a:rPr>
              <a:t>nastavnike</a:t>
            </a:r>
            <a:endParaRPr lang="hr-HR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00B050"/>
                </a:solidFill>
              </a:rPr>
              <a:t>obrazovanje </a:t>
            </a:r>
            <a:r>
              <a:rPr lang="hr-HR" dirty="0">
                <a:solidFill>
                  <a:srgbClr val="00B050"/>
                </a:solidFill>
              </a:rPr>
              <a:t>i podrška svim sudionicima uključenima u proces informatizacije </a:t>
            </a:r>
            <a:r>
              <a:rPr lang="hr-HR" dirty="0" smtClean="0">
                <a:solidFill>
                  <a:srgbClr val="00B050"/>
                </a:solidFill>
              </a:rPr>
              <a:t>škola</a:t>
            </a:r>
            <a:endParaRPr lang="hr-H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7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OFFICE 365 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290" y="2139769"/>
            <a:ext cx="10865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Office365 </a:t>
            </a:r>
            <a:r>
              <a:rPr lang="hr-HR" dirty="0" err="1">
                <a:solidFill>
                  <a:srgbClr val="00B050"/>
                </a:solidFill>
              </a:rPr>
              <a:t>Education</a:t>
            </a:r>
            <a:r>
              <a:rPr lang="hr-HR" dirty="0">
                <a:solidFill>
                  <a:srgbClr val="00B050"/>
                </a:solidFill>
              </a:rPr>
              <a:t> je usluga koji omogućuje obrazovnim institucijama i njenim zaposlenicima, učiteljima, nastavnicima i učenicima besplatan pristup Office365 alatima sa AAI@EDU korisničkim računom na skole.hr </a:t>
            </a:r>
            <a:r>
              <a:rPr lang="hr-HR" dirty="0" smtClean="0">
                <a:solidFill>
                  <a:srgbClr val="00B050"/>
                </a:solidFill>
              </a:rPr>
              <a:t>domeni</a:t>
            </a:r>
          </a:p>
          <a:p>
            <a:endParaRPr lang="hr-HR" dirty="0" smtClean="0">
              <a:solidFill>
                <a:srgbClr val="00B050"/>
              </a:solidFill>
            </a:endParaRPr>
          </a:p>
          <a:p>
            <a:r>
              <a:rPr lang="hr-HR" dirty="0" smtClean="0">
                <a:solidFill>
                  <a:srgbClr val="00B050"/>
                </a:solidFill>
              </a:rPr>
              <a:t>LINK: </a:t>
            </a:r>
            <a:endParaRPr lang="hr-HR" dirty="0">
              <a:solidFill>
                <a:srgbClr val="00B050"/>
              </a:solidFill>
            </a:endParaRPr>
          </a:p>
          <a:p>
            <a:r>
              <a:rPr lang="hr-HR" dirty="0" smtClean="0">
                <a:solidFill>
                  <a:srgbClr val="00B050"/>
                </a:solidFill>
                <a:hlinkClick r:id="rId2" action="ppaction://hlinksldjump" tooltip="https://office365.skole.hr/"/>
              </a:rPr>
              <a:t>https</a:t>
            </a:r>
            <a:r>
              <a:rPr lang="hr-HR" dirty="0">
                <a:solidFill>
                  <a:srgbClr val="00B050"/>
                </a:solidFill>
                <a:hlinkClick r:id="rId2" action="ppaction://hlinksldjump" tooltip="https://office365.skole.hr/"/>
              </a:rPr>
              <a:t>://office365.skole.hr/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465" y="3204517"/>
            <a:ext cx="3671049" cy="3406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 rot="21400165">
            <a:off x="7011014" y="4184820"/>
            <a:ext cx="2437785" cy="381173"/>
          </a:xfrm>
          <a:prstGeom prst="rect">
            <a:avLst/>
          </a:prstGeom>
        </p:spPr>
        <p:txBody>
          <a:bodyPr wrap="square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hr-H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RAČUNALNI </a:t>
            </a:r>
            <a:r>
              <a:rPr lang="hr-H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  <a:reflection blurRad="6350" stA="55000" endA="300" endPos="45500" dir="5400000" sy="-100000" algn="bl" rotWithShape="0"/>
                </a:effectLst>
              </a:rPr>
              <a:t>OBLAK 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191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Društvena mreža YAMMER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907" y="2413686"/>
            <a:ext cx="10882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 smtClean="0">
                <a:solidFill>
                  <a:srgbClr val="00B050"/>
                </a:solidFill>
              </a:rPr>
              <a:t>Namjena </a:t>
            </a:r>
            <a:r>
              <a:rPr lang="hr-HR" dirty="0" err="1" smtClean="0">
                <a:solidFill>
                  <a:srgbClr val="00B050"/>
                </a:solidFill>
              </a:rPr>
              <a:t>Yammer</a:t>
            </a:r>
            <a:r>
              <a:rPr lang="hr-HR" dirty="0" smtClean="0">
                <a:solidFill>
                  <a:srgbClr val="00B050"/>
                </a:solidFill>
              </a:rPr>
              <a:t> mreže je omogućiti nastavnicima, učiteljima i učenicima jedinstveno,</a:t>
            </a:r>
          </a:p>
          <a:p>
            <a:r>
              <a:rPr lang="hr-HR" dirty="0" smtClean="0">
                <a:solidFill>
                  <a:srgbClr val="00B050"/>
                </a:solidFill>
              </a:rPr>
              <a:t>     sigurno i kontrolirano okruženje za razmjenu informacija, suradnju i učenje</a:t>
            </a:r>
          </a:p>
          <a:p>
            <a:endParaRPr lang="hr-HR" dirty="0" smtClean="0">
              <a:solidFill>
                <a:srgbClr val="00B050"/>
              </a:solidFill>
            </a:endParaRPr>
          </a:p>
          <a:p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7351" y="3402227"/>
            <a:ext cx="107394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B050"/>
                </a:solidFill>
              </a:rPr>
              <a:t>OSNOVNE</a:t>
            </a:r>
            <a:r>
              <a:rPr lang="hr-HR" dirty="0">
                <a:solidFill>
                  <a:srgbClr val="00B050"/>
                </a:solidFill>
              </a:rPr>
              <a:t> MOGUĆNOSTI YAMMER </a:t>
            </a:r>
            <a:r>
              <a:rPr lang="hr-HR" dirty="0" smtClean="0">
                <a:solidFill>
                  <a:srgbClr val="00B050"/>
                </a:solidFill>
              </a:rPr>
              <a:t>MREŽE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00B050"/>
                </a:solidFill>
              </a:rPr>
              <a:t>Uređivanje </a:t>
            </a:r>
            <a:r>
              <a:rPr lang="hr-HR" dirty="0">
                <a:solidFill>
                  <a:srgbClr val="00B050"/>
                </a:solidFill>
              </a:rPr>
              <a:t>osobnih </a:t>
            </a:r>
            <a:r>
              <a:rPr lang="hr-HR" dirty="0" err="1">
                <a:solidFill>
                  <a:srgbClr val="00B050"/>
                </a:solidFill>
              </a:rPr>
              <a:t>Yammer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smtClean="0">
                <a:solidFill>
                  <a:srgbClr val="00B050"/>
                </a:solidFill>
              </a:rPr>
              <a:t>profila</a:t>
            </a:r>
            <a:endParaRPr lang="hr-HR" dirty="0">
              <a:solidFill>
                <a:srgbClr val="00B050"/>
              </a:solidFill>
            </a:endParaRPr>
          </a:p>
          <a:p>
            <a:r>
              <a:rPr lang="hr-HR" dirty="0">
                <a:solidFill>
                  <a:srgbClr val="00B050"/>
                </a:solidFill>
              </a:rPr>
              <a:t>• Pisanje objava (</a:t>
            </a:r>
            <a:r>
              <a:rPr lang="hr-HR" dirty="0" err="1">
                <a:solidFill>
                  <a:srgbClr val="00B050"/>
                </a:solidFill>
              </a:rPr>
              <a:t>Update</a:t>
            </a:r>
            <a:r>
              <a:rPr lang="hr-HR" dirty="0">
                <a:solidFill>
                  <a:srgbClr val="00B050"/>
                </a:solidFill>
              </a:rPr>
              <a:t>)</a:t>
            </a:r>
          </a:p>
          <a:p>
            <a:r>
              <a:rPr lang="hr-HR" dirty="0">
                <a:solidFill>
                  <a:srgbClr val="00B050"/>
                </a:solidFill>
              </a:rPr>
              <a:t>• Uključivanje u grupnu diskusiju</a:t>
            </a:r>
          </a:p>
          <a:p>
            <a:r>
              <a:rPr lang="hr-HR" dirty="0">
                <a:solidFill>
                  <a:srgbClr val="00B050"/>
                </a:solidFill>
              </a:rPr>
              <a:t>• Suradnja i razmjena znanja putem </a:t>
            </a:r>
            <a:r>
              <a:rPr lang="hr-HR" dirty="0" err="1">
                <a:solidFill>
                  <a:srgbClr val="00B050"/>
                </a:solidFill>
              </a:rPr>
              <a:t>Yammer</a:t>
            </a:r>
            <a:r>
              <a:rPr lang="hr-HR" dirty="0">
                <a:solidFill>
                  <a:srgbClr val="00B050"/>
                </a:solidFill>
              </a:rPr>
              <a:t> zatvorenih ili otvorenih grupa</a:t>
            </a:r>
          </a:p>
          <a:p>
            <a:r>
              <a:rPr lang="hr-HR" dirty="0">
                <a:solidFill>
                  <a:srgbClr val="00B050"/>
                </a:solidFill>
              </a:rPr>
              <a:t>• Javna pohvala dodjeljivanjem virtualnih </a:t>
            </a:r>
            <a:r>
              <a:rPr lang="hr-HR" dirty="0" err="1">
                <a:solidFill>
                  <a:srgbClr val="00B050"/>
                </a:solidFill>
              </a:rPr>
              <a:t>Yammer</a:t>
            </a:r>
            <a:r>
              <a:rPr lang="hr-HR" dirty="0">
                <a:solidFill>
                  <a:srgbClr val="00B050"/>
                </a:solidFill>
              </a:rPr>
              <a:t> bedževa (</a:t>
            </a:r>
            <a:r>
              <a:rPr lang="hr-HR" dirty="0" err="1">
                <a:solidFill>
                  <a:srgbClr val="00B050"/>
                </a:solidFill>
              </a:rPr>
              <a:t>Praise</a:t>
            </a:r>
            <a:r>
              <a:rPr lang="hr-HR" dirty="0">
                <a:solidFill>
                  <a:srgbClr val="00B050"/>
                </a:solidFill>
              </a:rPr>
              <a:t>)</a:t>
            </a:r>
          </a:p>
          <a:p>
            <a:r>
              <a:rPr lang="hr-HR" dirty="0">
                <a:solidFill>
                  <a:srgbClr val="00B050"/>
                </a:solidFill>
              </a:rPr>
              <a:t>• Pokretanje </a:t>
            </a:r>
            <a:r>
              <a:rPr lang="hr-HR" dirty="0" err="1">
                <a:solidFill>
                  <a:srgbClr val="00B050"/>
                </a:solidFill>
              </a:rPr>
              <a:t>Yammer</a:t>
            </a:r>
            <a:r>
              <a:rPr lang="hr-HR" dirty="0">
                <a:solidFill>
                  <a:srgbClr val="00B050"/>
                </a:solidFill>
              </a:rPr>
              <a:t> anketa (</a:t>
            </a:r>
            <a:r>
              <a:rPr lang="hr-HR" dirty="0" err="1">
                <a:solidFill>
                  <a:srgbClr val="00B050"/>
                </a:solidFill>
              </a:rPr>
              <a:t>Poll</a:t>
            </a:r>
            <a:r>
              <a:rPr lang="hr-HR" dirty="0">
                <a:solidFill>
                  <a:srgbClr val="00B050"/>
                </a:solidFill>
              </a:rPr>
              <a:t>)</a:t>
            </a:r>
          </a:p>
          <a:p>
            <a:r>
              <a:rPr lang="hr-HR" dirty="0">
                <a:solidFill>
                  <a:srgbClr val="00B050"/>
                </a:solidFill>
              </a:rPr>
              <a:t>• Zajedničko uređivanje i komentiranje dokumenata</a:t>
            </a:r>
          </a:p>
          <a:p>
            <a:r>
              <a:rPr lang="hr-HR" dirty="0">
                <a:solidFill>
                  <a:srgbClr val="00B050"/>
                </a:solidFill>
              </a:rPr>
              <a:t>• Suradnja u izradi zajedničke </a:t>
            </a:r>
            <a:r>
              <a:rPr lang="hr-HR" dirty="0" err="1">
                <a:solidFill>
                  <a:srgbClr val="00B050"/>
                </a:solidFill>
              </a:rPr>
              <a:t>Yammer</a:t>
            </a:r>
            <a:r>
              <a:rPr lang="hr-HR" dirty="0">
                <a:solidFill>
                  <a:srgbClr val="00B050"/>
                </a:solidFill>
              </a:rPr>
              <a:t> bilješke (Notes)</a:t>
            </a:r>
          </a:p>
          <a:p>
            <a:r>
              <a:rPr lang="hr-HR" dirty="0">
                <a:solidFill>
                  <a:srgbClr val="00B050"/>
                </a:solidFill>
              </a:rPr>
              <a:t>• </a:t>
            </a:r>
            <a:r>
              <a:rPr lang="hr-HR" dirty="0" err="1">
                <a:solidFill>
                  <a:srgbClr val="00B050"/>
                </a:solidFill>
              </a:rPr>
              <a:t>Pretraživost</a:t>
            </a:r>
            <a:r>
              <a:rPr lang="hr-HR" dirty="0">
                <a:solidFill>
                  <a:srgbClr val="00B050"/>
                </a:solidFill>
              </a:rPr>
              <a:t> i katalogizacija sadržaja (Search)</a:t>
            </a:r>
          </a:p>
          <a:p>
            <a:r>
              <a:rPr lang="hr-HR" dirty="0">
                <a:solidFill>
                  <a:srgbClr val="00B050"/>
                </a:solidFill>
              </a:rPr>
              <a:t>• Trajna pohrana podataka objavljenih na </a:t>
            </a:r>
            <a:r>
              <a:rPr lang="hr-HR" dirty="0" err="1">
                <a:solidFill>
                  <a:srgbClr val="00B050"/>
                </a:solidFill>
              </a:rPr>
              <a:t>Yammer</a:t>
            </a:r>
            <a:r>
              <a:rPr lang="hr-HR" dirty="0">
                <a:solidFill>
                  <a:srgbClr val="00B050"/>
                </a:solidFill>
              </a:rPr>
              <a:t> mreži</a:t>
            </a:r>
          </a:p>
        </p:txBody>
      </p:sp>
    </p:spTree>
    <p:extLst>
      <p:ext uri="{BB962C8B-B14F-4D97-AF65-F5344CB8AC3E}">
        <p14:creationId xmlns:p14="http://schemas.microsoft.com/office/powerpoint/2010/main" val="270248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</a:rPr>
              <a:t>ALATI ZA IZRADU VIDEO URADAKA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4" name="EORAxIG4sM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20811" y="2843342"/>
            <a:ext cx="4572000" cy="2571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0000" y="2356022"/>
            <a:ext cx="288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MOOVLY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6219568" y="2356022"/>
            <a:ext cx="210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ANIMOTO</a:t>
            </a:r>
            <a:endParaRPr lang="hr-HR" dirty="0"/>
          </a:p>
        </p:txBody>
      </p:sp>
      <p:pic>
        <p:nvPicPr>
          <p:cNvPr id="7" name="vfTqCP6LLSA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5696465" y="2843342"/>
            <a:ext cx="4572000" cy="2571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0000" y="5873578"/>
            <a:ext cx="871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POWTOON, STUPEFIX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527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506</TotalTime>
  <Words>409</Words>
  <Application>Microsoft Office PowerPoint</Application>
  <PresentationFormat>Widescreen</PresentationFormat>
  <Paragraphs>81</Paragraphs>
  <Slides>17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2</vt:lpstr>
      <vt:lpstr>Quotable</vt:lpstr>
      <vt:lpstr>PowerPoint Presentation</vt:lpstr>
      <vt:lpstr>ROVINJ</vt:lpstr>
      <vt:lpstr>Hotel LONE         Hotel AMARIN </vt:lpstr>
      <vt:lpstr>ŠTO SMO RADILI? </vt:lpstr>
      <vt:lpstr>E-škole</vt:lpstr>
      <vt:lpstr>CILJEVI PROJEKTA</vt:lpstr>
      <vt:lpstr>OFFICE 365 </vt:lpstr>
      <vt:lpstr>Društvena mreža YAMMER</vt:lpstr>
      <vt:lpstr>ALATI ZA IZRADU VIDEO URADAKA</vt:lpstr>
      <vt:lpstr>ALAT ZA IZRADU PREZENTACIJA </vt:lpstr>
      <vt:lpstr>ALATI ZA IZRADU KVIZOVA</vt:lpstr>
      <vt:lpstr>ANKETE/ ONLINE UPITNICI </vt:lpstr>
      <vt:lpstr>ALAT ZA PRIRODOSLOVNU GRUPU PREDMETA</vt:lpstr>
      <vt:lpstr>DIGITALNA OGLASNA PLOČA</vt:lpstr>
      <vt:lpstr>LIBAR </vt:lpstr>
      <vt:lpstr>E-lektire</vt:lpstr>
      <vt:lpstr>KNJIŽNICE BUDUĆNOSTI?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Lora Tabak</dc:creator>
  <cp:lastModifiedBy>Lora Tabak</cp:lastModifiedBy>
  <cp:revision>33</cp:revision>
  <dcterms:created xsi:type="dcterms:W3CDTF">2016-11-12T13:17:13Z</dcterms:created>
  <dcterms:modified xsi:type="dcterms:W3CDTF">2016-11-13T16:32:16Z</dcterms:modified>
</cp:coreProperties>
</file>