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BF1D8-0478-4572-B66F-51B9E1B6AFC2}" type="datetimeFigureOut">
              <a:rPr lang="hr-HR" smtClean="0"/>
              <a:t>13.11.2016.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2AD2A-DF69-4FE8-A29E-197FF69BCF4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7922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(svi stručni suradnici su paušalno navedeni, bez navođenja specifičnih obaveza struke)</a:t>
            </a:r>
          </a:p>
          <a:p>
            <a:endParaRPr lang="hr-HR" dirty="0" smtClean="0"/>
          </a:p>
          <a:p>
            <a:r>
              <a:rPr lang="hr-HR" dirty="0" smtClean="0"/>
              <a:t>Tjedno zaduženje proizlazi iz godišnjeg plana i programa kojega donosi knjižničar i dio je Godišnjeg plana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D2AD2A-DF69-4FE8-A29E-197FF69BCF42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51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mm.hr/o-nama/sluzbe/zupanijska-maticna-sluzb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zoo.hr/index.php?option=com_content&amp;id=755&amp;Itemid=7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kument_programa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Školski knjižničar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U osnovnoj školi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3429000" y="5275454"/>
            <a:ext cx="5106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Sanja </a:t>
            </a:r>
            <a:r>
              <a:rPr lang="hr-HR" dirty="0" err="1" smtClean="0"/>
              <a:t>Nejašmić</a:t>
            </a:r>
            <a:r>
              <a:rPr lang="hr-HR" dirty="0" smtClean="0"/>
              <a:t>, </a:t>
            </a:r>
            <a:r>
              <a:rPr lang="hr-HR" dirty="0" err="1" smtClean="0"/>
              <a:t>dipl.knj</a:t>
            </a:r>
            <a:r>
              <a:rPr lang="hr-HR" dirty="0" smtClean="0"/>
              <a:t>. OŠ Vladimira Nazora </a:t>
            </a:r>
            <a:r>
              <a:rPr lang="hr-HR" dirty="0" err="1" smtClean="0"/>
              <a:t>Postira</a:t>
            </a:r>
            <a:endParaRPr lang="hr-HR" dirty="0" smtClean="0"/>
          </a:p>
          <a:p>
            <a:r>
              <a:rPr lang="hr-HR" dirty="0" smtClean="0"/>
              <a:t>Županijsko stručno vijeće - Split, 14.11.2016.</a:t>
            </a:r>
            <a:endParaRPr lang="hr-HR" dirty="0"/>
          </a:p>
        </p:txBody>
      </p:sp>
      <p:pic>
        <p:nvPicPr>
          <p:cNvPr id="1026" name="Picture 2" descr="Slikovni rezultat za school libra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83" y="435787"/>
            <a:ext cx="3356553" cy="259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7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79" y="134519"/>
            <a:ext cx="9339842" cy="65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79" y="134519"/>
            <a:ext cx="9339842" cy="65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7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79" y="134519"/>
            <a:ext cx="9339842" cy="65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275573" y="3469710"/>
            <a:ext cx="1005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Poslovi školskog knjižničara nisu jasno zakonski definirani</a:t>
            </a:r>
          </a:p>
          <a:p>
            <a:r>
              <a:rPr lang="hr-HR" dirty="0" smtClean="0"/>
              <a:t>Zakonski propisi nisu ažurni</a:t>
            </a:r>
          </a:p>
          <a:p>
            <a:r>
              <a:rPr lang="hr-HR" dirty="0" smtClean="0"/>
              <a:t>Tjedna zaduženja su u suprotnosti sa našim godišnjim planom i programom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</a:t>
            </a:r>
          </a:p>
          <a:p>
            <a:r>
              <a:rPr lang="hr-HR" dirty="0" smtClean="0"/>
              <a:t>Školski knjižničar je nezaobilazan sudionik odgojno obrazovnog sustava</a:t>
            </a:r>
          </a:p>
          <a:p>
            <a:r>
              <a:rPr lang="hr-HR" dirty="0" smtClean="0"/>
              <a:t>Školska knjižnica je udoban i privlačan prostor poticajan za nove spoznaje, druženje, igre i suradnju</a:t>
            </a:r>
          </a:p>
          <a:p>
            <a:endParaRPr lang="hr-HR" dirty="0" smtClean="0"/>
          </a:p>
          <a:p>
            <a:r>
              <a:rPr lang="hr-HR" dirty="0" smtClean="0"/>
              <a:t>Idealno mjesto za primjenu neformalnog učenja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748" y="0"/>
            <a:ext cx="5223353" cy="4012896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626301" y="1665962"/>
            <a:ext cx="5330883" cy="5232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bg2">
                    <a:lumMod val="10000"/>
                  </a:schemeClr>
                </a:solidFill>
              </a:rPr>
              <a:t>Školska knjižnica = školski knjižničar</a:t>
            </a:r>
            <a:endParaRPr lang="hr-HR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4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kovni rezultat za librarian 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704" y="830175"/>
            <a:ext cx="3352800" cy="496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995258" y="5423369"/>
            <a:ext cx="392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Romy Schneider and Woody Allen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hr-HR" dirty="0" smtClean="0">
                <a:solidFill>
                  <a:schemeClr val="bg1">
                    <a:lumMod val="50000"/>
                  </a:schemeClr>
                </a:solidFill>
              </a:rPr>
              <a:t> 1964</a:t>
            </a:r>
            <a:endParaRPr lang="hr-H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5927437" y="2542784"/>
            <a:ext cx="2997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Hvala na pažnji</a:t>
            </a:r>
            <a:endParaRPr lang="hr-HR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1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school librar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832" y="788257"/>
            <a:ext cx="3021457" cy="42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435935" y="270164"/>
            <a:ext cx="11336965" cy="5631872"/>
          </a:xfrm>
        </p:spPr>
        <p:txBody>
          <a:bodyPr>
            <a:normAutofit fontScale="40000" lnSpcReduction="20000"/>
          </a:bodyPr>
          <a:lstStyle/>
          <a:p>
            <a:endParaRPr lang="hr-HR" dirty="0" smtClean="0"/>
          </a:p>
          <a:p>
            <a:r>
              <a:rPr lang="pl-PL" sz="5000" b="1" dirty="0" smtClean="0">
                <a:solidFill>
                  <a:schemeClr val="bg2">
                    <a:lumMod val="25000"/>
                  </a:schemeClr>
                </a:solidFill>
              </a:rPr>
              <a:t>Stručni suradnik u osnovnoj školi: školski knjižničar</a:t>
            </a:r>
          </a:p>
          <a:p>
            <a:endParaRPr lang="pl-PL" sz="45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l-PL" sz="4500" dirty="0" smtClean="0"/>
              <a:t>      Zakoni </a:t>
            </a:r>
            <a:r>
              <a:rPr lang="pl-PL" sz="4500" dirty="0"/>
              <a:t>i </a:t>
            </a:r>
            <a:r>
              <a:rPr lang="pl-PL" sz="4500" dirty="0" smtClean="0"/>
              <a:t>propisi</a:t>
            </a:r>
          </a:p>
          <a:p>
            <a:pPr marL="0" indent="0">
              <a:buNone/>
            </a:pPr>
            <a:r>
              <a:rPr lang="pl-PL" sz="4500" dirty="0"/>
              <a:t> </a:t>
            </a:r>
            <a:r>
              <a:rPr lang="pl-PL" sz="4500" dirty="0" smtClean="0"/>
              <a:t>          </a:t>
            </a:r>
          </a:p>
          <a:p>
            <a:pPr marL="0" indent="0">
              <a:buNone/>
            </a:pPr>
            <a:r>
              <a:rPr lang="pl-PL" sz="4500" dirty="0" smtClean="0"/>
              <a:t>  Županijska matična služba  </a:t>
            </a:r>
          </a:p>
          <a:p>
            <a:pPr marL="0" indent="0">
              <a:buNone/>
            </a:pPr>
            <a:r>
              <a:rPr lang="pl-PL" sz="4500" dirty="0"/>
              <a:t> </a:t>
            </a:r>
            <a:r>
              <a:rPr lang="pl-PL" sz="4500" dirty="0" smtClean="0">
                <a:hlinkClick r:id="rId3"/>
              </a:rPr>
              <a:t>http://www.gkmm.hr/o-nama/sluzbe/zupanijska-maticna-sluzba/</a:t>
            </a:r>
            <a:endParaRPr lang="pl-PL" sz="4500" dirty="0" smtClean="0"/>
          </a:p>
          <a:p>
            <a:pPr marL="0" indent="0">
              <a:buNone/>
            </a:pPr>
            <a:r>
              <a:rPr lang="pl-PL" sz="4500" dirty="0" smtClean="0"/>
              <a:t>   AZOO:</a:t>
            </a:r>
          </a:p>
          <a:p>
            <a:pPr marL="0" indent="0">
              <a:buNone/>
            </a:pPr>
            <a:r>
              <a:rPr lang="pl-PL" sz="4500" dirty="0" smtClean="0">
                <a:hlinkClick r:id="rId4"/>
              </a:rPr>
              <a:t>    http://www.azoo.hr/index.php?option=com_content&amp;id=755&amp;Itemid=73</a:t>
            </a:r>
            <a:endParaRPr lang="pl-PL" sz="4500" dirty="0"/>
          </a:p>
          <a:p>
            <a:pPr marL="0" indent="0">
              <a:buNone/>
            </a:pPr>
            <a:r>
              <a:rPr lang="pl-PL" sz="4500" dirty="0" smtClean="0"/>
              <a:t>Kolektivni ugovor za zaposlenike u </a:t>
            </a:r>
            <a:r>
              <a:rPr lang="pl-PL" sz="4500" dirty="0"/>
              <a:t>osnovnoškolskim ustanovama  (NN 66/2011)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500" dirty="0" smtClean="0"/>
              <a:t>         Radno vrijeme školskog knjižničara</a:t>
            </a:r>
            <a:endParaRPr lang="pl-PL" sz="45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4500" dirty="0" smtClean="0"/>
              <a:t>         Tjedno </a:t>
            </a:r>
            <a:r>
              <a:rPr lang="pl-PL" sz="4500" dirty="0"/>
              <a:t>zaduženje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500" dirty="0" smtClean="0"/>
              <a:t>         Dokumenti koje </a:t>
            </a:r>
            <a:r>
              <a:rPr lang="pl-PL" sz="4500" dirty="0"/>
              <a:t>piše školski </a:t>
            </a:r>
            <a:r>
              <a:rPr lang="pl-PL" sz="4500" dirty="0" smtClean="0"/>
              <a:t>knjižničar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4500" dirty="0"/>
              <a:t> </a:t>
            </a:r>
            <a:r>
              <a:rPr lang="pl-PL" sz="4500" dirty="0" smtClean="0"/>
              <a:t>        Praksa </a:t>
            </a:r>
          </a:p>
          <a:p>
            <a:r>
              <a:rPr lang="pl-PL" dirty="0" smtClean="0"/>
              <a:t>    </a:t>
            </a:r>
            <a:endParaRPr lang="pl-PL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071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818409" y="1724891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kstniOkvir 4"/>
          <p:cNvSpPr txBox="1"/>
          <p:nvPr/>
        </p:nvSpPr>
        <p:spPr>
          <a:xfrm>
            <a:off x="485243" y="187411"/>
            <a:ext cx="11186267" cy="7048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hr-HR" dirty="0" smtClean="0"/>
              <a:t>Radno vrijeme:</a:t>
            </a:r>
          </a:p>
          <a:p>
            <a:pPr>
              <a:buClr>
                <a:srgbClr val="C00000"/>
              </a:buClr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Pravilnik </a:t>
            </a:r>
            <a:r>
              <a:rPr lang="hr-HR" sz="2000" dirty="0">
                <a:solidFill>
                  <a:schemeClr val="accent1">
                    <a:lumMod val="75000"/>
                  </a:schemeClr>
                </a:solidFill>
              </a:rPr>
              <a:t>o tjednim radnim obvezama učitelja i stručnih suradnika u osnovnoj školi NN 34/2014 </a:t>
            </a:r>
            <a:endParaRPr lang="hr-H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hr-HR" dirty="0" smtClean="0"/>
              <a:t>Čl</a:t>
            </a:r>
            <a:r>
              <a:rPr lang="hr-HR" dirty="0"/>
              <a:t>. 23: Stručnim suradnicima posao se raspoređuje na šestosatni dnevni rad u školi (sat po 60 minuta) od čega 25 </a:t>
            </a:r>
            <a:r>
              <a:rPr lang="hr-HR" dirty="0" smtClean="0"/>
              <a:t>sati</a:t>
            </a:r>
          </a:p>
          <a:p>
            <a:pPr>
              <a:buClr>
                <a:srgbClr val="C00000"/>
              </a:buClr>
            </a:pPr>
            <a:r>
              <a:rPr lang="hr-HR" dirty="0" smtClean="0"/>
              <a:t> (oko </a:t>
            </a:r>
            <a:r>
              <a:rPr lang="hr-HR" dirty="0"/>
              <a:t>65 %) obavljaju poslove neposrednoga pedagoškog rada, </a:t>
            </a:r>
            <a:endParaRPr lang="hr-HR" dirty="0" smtClean="0"/>
          </a:p>
          <a:p>
            <a:pPr>
              <a:buClr>
                <a:srgbClr val="C00000"/>
              </a:buClr>
            </a:pPr>
            <a:r>
              <a:rPr lang="hr-HR" dirty="0" smtClean="0"/>
              <a:t>a </a:t>
            </a:r>
            <a:r>
              <a:rPr lang="hr-HR" dirty="0"/>
              <a:t>ostale poslove </a:t>
            </a:r>
            <a:r>
              <a:rPr lang="hr-HR" dirty="0" smtClean="0"/>
              <a:t>obavljaju </a:t>
            </a:r>
            <a:r>
              <a:rPr lang="hr-HR" dirty="0"/>
              <a:t>u sklopu satnice do 40–satnog tjednog radnog vremena.</a:t>
            </a:r>
          </a:p>
          <a:p>
            <a:pPr>
              <a:buClr>
                <a:srgbClr val="C00000"/>
              </a:buClr>
            </a:pPr>
            <a:endParaRPr lang="hr-HR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hr-HR" dirty="0" smtClean="0"/>
              <a:t>Tjedno zaduženje</a:t>
            </a:r>
          </a:p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Standardom o školskim knjižnicama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 NN 34/00</a:t>
            </a:r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/>
              <a:t>je definirana djelatnost školske knjižnice.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odgojno-obrazovna djelatnost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stručna </a:t>
            </a:r>
            <a:r>
              <a:rPr lang="hr-HR" dirty="0"/>
              <a:t>knjižnična djelatnost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kulturna </a:t>
            </a:r>
            <a:r>
              <a:rPr lang="hr-HR" dirty="0"/>
              <a:t>i javna djelatnost.</a:t>
            </a:r>
          </a:p>
          <a:p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knjižnici osnovne škole je 60% knjiga za lektiru, a 40% stručnih i ostalih </a:t>
            </a:r>
            <a:r>
              <a:rPr lang="hr-HR" dirty="0" smtClean="0"/>
              <a:t>knjiga</a:t>
            </a:r>
          </a:p>
          <a:p>
            <a:endParaRPr lang="hr-HR" dirty="0"/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Pravilnik o tjednim radnim obvezama učitelja i stručnih suradnika u osnovnoj školi NN 34/2014 </a:t>
            </a:r>
            <a:r>
              <a:rPr lang="hr-HR" dirty="0" smtClean="0"/>
              <a:t>definira</a:t>
            </a:r>
            <a:endParaRPr lang="hr-HR" dirty="0"/>
          </a:p>
          <a:p>
            <a:r>
              <a:rPr lang="hr-HR" dirty="0"/>
              <a:t>Neposredni odgojno-obrazovni rad  kojega čine redovita nastava, </a:t>
            </a:r>
          </a:p>
          <a:p>
            <a:r>
              <a:rPr lang="hr-HR" dirty="0"/>
              <a:t>izborna nastava, dopunska nastava i dodatni rad, izvannastavne aktivnosti i </a:t>
            </a:r>
            <a:r>
              <a:rPr lang="hr-HR" dirty="0" err="1"/>
              <a:t>razredništvo</a:t>
            </a:r>
            <a:r>
              <a:rPr lang="hr-HR" dirty="0"/>
              <a:t> i poslovi koji proizlaze iz </a:t>
            </a:r>
            <a:r>
              <a:rPr lang="hr-HR" dirty="0" smtClean="0"/>
              <a:t>toga.</a:t>
            </a:r>
          </a:p>
          <a:p>
            <a:endParaRPr lang="hr-HR" dirty="0" smtClean="0"/>
          </a:p>
          <a:p>
            <a:r>
              <a:rPr lang="hr-HR" dirty="0" smtClean="0"/>
              <a:t>U praksi: neposredan odgojno-obrazovni rad: rad sa učenicima, suradnja sa učiteljima i drugim stručnim</a:t>
            </a:r>
          </a:p>
          <a:p>
            <a:r>
              <a:rPr lang="hr-HR" dirty="0"/>
              <a:t>s</a:t>
            </a:r>
            <a:r>
              <a:rPr lang="hr-HR" dirty="0" smtClean="0"/>
              <a:t>uradnicima, suradnja sa upravom škole, suradnja sa roditeljima i planiranje i programiranje odgojno obrazovnog rada</a:t>
            </a:r>
          </a:p>
          <a:p>
            <a:endParaRPr lang="hr-HR" dirty="0" smtClean="0">
              <a:solidFill>
                <a:srgbClr val="002060"/>
              </a:solidFill>
            </a:endParaRPr>
          </a:p>
          <a:p>
            <a:r>
              <a:rPr lang="hr-HR" dirty="0" smtClean="0">
                <a:solidFill>
                  <a:srgbClr val="002060"/>
                </a:solidFill>
              </a:rPr>
              <a:t>Norma </a:t>
            </a:r>
            <a:r>
              <a:rPr lang="hr-HR" dirty="0">
                <a:solidFill>
                  <a:srgbClr val="002060"/>
                </a:solidFill>
              </a:rPr>
              <a:t>rada knjižničara proizašla iz zaduženja po Godišnjem planu i programu – Rješenje o tjednoj normi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78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610306" y="929047"/>
            <a:ext cx="49752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>
              <a:solidFill>
                <a:schemeClr val="accent2"/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hr-HR" dirty="0">
                <a:solidFill>
                  <a:schemeClr val="accent2"/>
                </a:solidFill>
              </a:rPr>
              <a:t>Dokumenti koje piše školski knjižničar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 smtClean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002060"/>
                </a:solidFill>
              </a:rPr>
              <a:t>Pravilnik </a:t>
            </a:r>
            <a:r>
              <a:rPr lang="hr-HR" dirty="0">
                <a:solidFill>
                  <a:srgbClr val="002060"/>
                </a:solidFill>
              </a:rPr>
              <a:t>o radu školske knjižnice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rgbClr val="002060"/>
                </a:solidFill>
              </a:rPr>
              <a:t>Plan i program rada školskog knjižničara (godišnji</a:t>
            </a:r>
            <a:r>
              <a:rPr lang="hr-HR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002060"/>
                </a:solidFill>
              </a:rPr>
              <a:t>Izvješće </a:t>
            </a:r>
            <a:r>
              <a:rPr lang="hr-HR" dirty="0">
                <a:solidFill>
                  <a:srgbClr val="002060"/>
                </a:solidFill>
              </a:rPr>
              <a:t>o radu školskog knjižničara (godišnje)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rgbClr val="002060"/>
                </a:solidFill>
              </a:rPr>
              <a:t>Školski kurikulum </a:t>
            </a:r>
          </a:p>
          <a:p>
            <a:pPr marL="285750" indent="-285750" algn="ct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/>
              <a:t>(</a:t>
            </a:r>
            <a:r>
              <a:rPr lang="hr-HR" dirty="0" err="1" smtClean="0"/>
              <a:t>izvanučionična</a:t>
            </a:r>
            <a:r>
              <a:rPr lang="hr-HR" dirty="0" smtClean="0"/>
              <a:t> nastava, projekti, </a:t>
            </a:r>
          </a:p>
          <a:p>
            <a:pPr marL="285750" indent="-285750" algn="ctr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/>
              <a:t>Mladi knjižničari…)</a:t>
            </a:r>
            <a:endParaRPr lang="hr-HR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Izvješće o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reviziji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/>
              <a:t>Statistički podaci (po potrebi tražitelja)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r-HR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Dnevni, tjedni, mjesečni plan rada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bg2">
                    <a:lumMod val="10000"/>
                  </a:schemeClr>
                </a:solidFill>
              </a:rPr>
              <a:t>Plan nastavnog sata u knjižnici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ekstniOkvir 2"/>
          <p:cNvSpPr txBox="1"/>
          <p:nvPr/>
        </p:nvSpPr>
        <p:spPr>
          <a:xfrm>
            <a:off x="5816906" y="1295421"/>
            <a:ext cx="623273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 smtClean="0"/>
          </a:p>
          <a:p>
            <a:pPr algn="ctr"/>
            <a:r>
              <a:rPr lang="hr-HR" dirty="0" smtClean="0">
                <a:solidFill>
                  <a:schemeClr val="accent2"/>
                </a:solidFill>
              </a:rPr>
              <a:t>Ostali dokumenti koje piše školski knjižničar</a:t>
            </a:r>
          </a:p>
          <a:p>
            <a:endParaRPr lang="hr-HR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Radno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vrijeme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Obavijesti razrednicima o dugovanju učenika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Obavijesti učenicima o povratu knjiga na kraju školske godine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Potvrde o </a:t>
            </a:r>
            <a:r>
              <a:rPr lang="hr-H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nedugovanju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školskoj knjižnici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Evidencija o korištenju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računala </a:t>
            </a: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Zahvale donatorima za darovanu građu ili financijska sredstva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Popis preporučene literature za razrednike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Popis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preporučene literature za </a:t>
            </a: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roditelje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Bilten </a:t>
            </a:r>
            <a:r>
              <a:rPr lang="hr-HR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nove literature po strukama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Ravni poveznik 4"/>
          <p:cNvCxnSpPr/>
          <p:nvPr/>
        </p:nvCxnSpPr>
        <p:spPr>
          <a:xfrm flipH="1">
            <a:off x="5794872" y="0"/>
            <a:ext cx="22034" cy="6345716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3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744511"/>
              </p:ext>
            </p:extLst>
          </p:nvPr>
        </p:nvGraphicFramePr>
        <p:xfrm>
          <a:off x="783631" y="135622"/>
          <a:ext cx="4577509" cy="6014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kument" r:id="rId3" imgW="5757845" imgH="6866414" progId="Word.Document.12">
                  <p:embed/>
                </p:oleObj>
              </mc:Choice>
              <mc:Fallback>
                <p:oleObj name="Dokument" r:id="rId3" imgW="5757845" imgH="68664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3631" y="135622"/>
                        <a:ext cx="4577509" cy="6014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5"/>
          <a:srcRect t="15515" b="251"/>
          <a:stretch/>
        </p:blipFill>
        <p:spPr>
          <a:xfrm>
            <a:off x="5861242" y="1"/>
            <a:ext cx="5760632" cy="6237962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2665979" y="6396335"/>
            <a:ext cx="7111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Godišnji plan i program </a:t>
            </a:r>
            <a:r>
              <a:rPr lang="hr-HR" sz="2400" dirty="0" err="1" smtClean="0"/>
              <a:t>šk.knjižničarke</a:t>
            </a:r>
            <a:r>
              <a:rPr lang="hr-HR" sz="2400" dirty="0" smtClean="0"/>
              <a:t> šk.god.2016./17.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714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44" y="130037"/>
            <a:ext cx="5762156" cy="642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57" y="0"/>
            <a:ext cx="97212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79" y="134519"/>
            <a:ext cx="9339842" cy="65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079" y="134519"/>
            <a:ext cx="9339842" cy="65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503</Words>
  <Application>Microsoft Office PowerPoint</Application>
  <PresentationFormat>Široki zaslon</PresentationFormat>
  <Paragraphs>88</Paragraphs>
  <Slides>14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Retrospektiva</vt:lpstr>
      <vt:lpstr>Dokument programa Microsoft Word</vt:lpstr>
      <vt:lpstr>Školski knjižničar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Sanja</dc:creator>
  <cp:lastModifiedBy>Sanja</cp:lastModifiedBy>
  <cp:revision>22</cp:revision>
  <dcterms:created xsi:type="dcterms:W3CDTF">2016-11-13T15:50:40Z</dcterms:created>
  <dcterms:modified xsi:type="dcterms:W3CDTF">2016-11-13T18:23:03Z</dcterms:modified>
</cp:coreProperties>
</file>