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76" r:id="rId6"/>
    <p:sldId id="261" r:id="rId7"/>
    <p:sldId id="262" r:id="rId8"/>
    <p:sldId id="265" r:id="rId9"/>
    <p:sldId id="264" r:id="rId10"/>
    <p:sldId id="263" r:id="rId11"/>
    <p:sldId id="269" r:id="rId12"/>
    <p:sldId id="268" r:id="rId13"/>
    <p:sldId id="271" r:id="rId14"/>
    <p:sldId id="267" r:id="rId15"/>
    <p:sldId id="272" r:id="rId16"/>
    <p:sldId id="278" r:id="rId17"/>
    <p:sldId id="270" r:id="rId18"/>
    <p:sldId id="273" r:id="rId19"/>
    <p:sldId id="274" r:id="rId20"/>
    <p:sldId id="275" r:id="rId21"/>
    <p:sldId id="277" r:id="rId22"/>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21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sp>
        <p:nvSpPr>
          <p:cNvPr id="10" name="Pravokutni trokut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Naslov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hr-HR" smtClean="0"/>
              <a:t>Kliknite da biste uredili stil naslova matrice</a:t>
            </a:r>
            <a:endParaRPr kumimoji="0" lang="en-US"/>
          </a:p>
        </p:txBody>
      </p:sp>
      <p:sp>
        <p:nvSpPr>
          <p:cNvPr id="17" name="Podnaslov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hr-HR" smtClean="0"/>
              <a:t>Kliknite da biste uredili stil podnaslova matrice</a:t>
            </a:r>
            <a:endParaRPr kumimoji="0" lang="en-US"/>
          </a:p>
        </p:txBody>
      </p:sp>
      <p:grpSp>
        <p:nvGrpSpPr>
          <p:cNvPr id="2" name="Grupa 1"/>
          <p:cNvGrpSpPr/>
          <p:nvPr/>
        </p:nvGrpSpPr>
        <p:grpSpPr>
          <a:xfrm>
            <a:off x="-3765" y="4953000"/>
            <a:ext cx="9147765" cy="1912088"/>
            <a:chOff x="-3765" y="4832896"/>
            <a:chExt cx="9147765" cy="2032192"/>
          </a:xfrm>
        </p:grpSpPr>
        <p:sp>
          <p:nvSpPr>
            <p:cNvPr id="7" name="Prostoručno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Prostoručno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Prostoručno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Ravni poveznik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Rezervirano mjesto datuma 29"/>
          <p:cNvSpPr>
            <a:spLocks noGrp="1"/>
          </p:cNvSpPr>
          <p:nvPr>
            <p:ph type="dt" sz="half" idx="10"/>
          </p:nvPr>
        </p:nvSpPr>
        <p:spPr/>
        <p:txBody>
          <a:bodyPr/>
          <a:lstStyle>
            <a:lvl1pPr>
              <a:defRPr>
                <a:solidFill>
                  <a:srgbClr val="FFFFFF"/>
                </a:solidFill>
              </a:defRPr>
            </a:lvl1pPr>
            <a:extLst/>
          </a:lstStyle>
          <a:p>
            <a:fld id="{C5FA49C9-77C8-45A0-BDD2-5E4770E94B1E}" type="datetimeFigureOut">
              <a:rPr lang="hr-HR" smtClean="0"/>
              <a:pPr/>
              <a:t>11.3.2015</a:t>
            </a:fld>
            <a:endParaRPr lang="hr-HR"/>
          </a:p>
        </p:txBody>
      </p:sp>
      <p:sp>
        <p:nvSpPr>
          <p:cNvPr id="19" name="Rezervirano mjesto podnožja 18"/>
          <p:cNvSpPr>
            <a:spLocks noGrp="1"/>
          </p:cNvSpPr>
          <p:nvPr>
            <p:ph type="ftr" sz="quarter" idx="11"/>
          </p:nvPr>
        </p:nvSpPr>
        <p:spPr/>
        <p:txBody>
          <a:bodyPr/>
          <a:lstStyle>
            <a:lvl1pPr>
              <a:defRPr>
                <a:solidFill>
                  <a:schemeClr val="accent1">
                    <a:tint val="20000"/>
                  </a:schemeClr>
                </a:solidFill>
              </a:defRPr>
            </a:lvl1pPr>
            <a:extLst/>
          </a:lstStyle>
          <a:p>
            <a:endParaRPr lang="hr-HR"/>
          </a:p>
        </p:txBody>
      </p:sp>
      <p:sp>
        <p:nvSpPr>
          <p:cNvPr id="27" name="Rezervirano mjesto broja slajda 26"/>
          <p:cNvSpPr>
            <a:spLocks noGrp="1"/>
          </p:cNvSpPr>
          <p:nvPr>
            <p:ph type="sldNum" sz="quarter" idx="12"/>
          </p:nvPr>
        </p:nvSpPr>
        <p:spPr/>
        <p:txBody>
          <a:bodyPr/>
          <a:lstStyle>
            <a:lvl1pPr>
              <a:defRPr>
                <a:solidFill>
                  <a:srgbClr val="FFFFFF"/>
                </a:solidFill>
              </a:defRPr>
            </a:lvl1pPr>
            <a:extLst/>
          </a:lstStyle>
          <a:p>
            <a:fld id="{0F49A64D-0A37-4D7A-BD5E-B065225F3585}"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extLst/>
          </a:lstStyle>
          <a:p>
            <a:r>
              <a:rPr kumimoji="0" lang="hr-HR" smtClean="0"/>
              <a:t>Kliknite da biste uredili stil naslova matrice</a:t>
            </a:r>
            <a:endParaRPr kumimoji="0" lang="en-US"/>
          </a:p>
        </p:txBody>
      </p:sp>
      <p:sp>
        <p:nvSpPr>
          <p:cNvPr id="3" name="Rezervirano mjesto okomitog teksta 2"/>
          <p:cNvSpPr>
            <a:spLocks noGrp="1"/>
          </p:cNvSpPr>
          <p:nvPr>
            <p:ph type="body" orient="vert" idx="1"/>
          </p:nvPr>
        </p:nvSpPr>
        <p:spPr>
          <a:xfrm>
            <a:off x="457200" y="1481329"/>
            <a:ext cx="8229600" cy="4386071"/>
          </a:xfrm>
        </p:spPr>
        <p:txBody>
          <a:bodyPr vert="eaVert"/>
          <a:lstStyle>
            <a:extLs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datuma 3"/>
          <p:cNvSpPr>
            <a:spLocks noGrp="1"/>
          </p:cNvSpPr>
          <p:nvPr>
            <p:ph type="dt" sz="half" idx="10"/>
          </p:nvPr>
        </p:nvSpPr>
        <p:spPr/>
        <p:txBody>
          <a:bodyPr/>
          <a:lstStyle>
            <a:extLst/>
          </a:lstStyle>
          <a:p>
            <a:fld id="{C5FA49C9-77C8-45A0-BDD2-5E4770E94B1E}" type="datetimeFigureOut">
              <a:rPr lang="hr-HR" smtClean="0"/>
              <a:pPr/>
              <a:t>11.3.2015</a:t>
            </a:fld>
            <a:endParaRPr lang="hr-HR"/>
          </a:p>
        </p:txBody>
      </p:sp>
      <p:sp>
        <p:nvSpPr>
          <p:cNvPr id="5" name="Rezervirano mjesto podnožja 4"/>
          <p:cNvSpPr>
            <a:spLocks noGrp="1"/>
          </p:cNvSpPr>
          <p:nvPr>
            <p:ph type="ftr" sz="quarter" idx="11"/>
          </p:nvPr>
        </p:nvSpPr>
        <p:spPr/>
        <p:txBody>
          <a:bodyPr/>
          <a:lstStyle>
            <a:extLst/>
          </a:lstStyle>
          <a:p>
            <a:endParaRPr lang="hr-HR"/>
          </a:p>
        </p:txBody>
      </p:sp>
      <p:sp>
        <p:nvSpPr>
          <p:cNvPr id="6" name="Rezervirano mjesto broja slajda 5"/>
          <p:cNvSpPr>
            <a:spLocks noGrp="1"/>
          </p:cNvSpPr>
          <p:nvPr>
            <p:ph type="sldNum" sz="quarter" idx="12"/>
          </p:nvPr>
        </p:nvSpPr>
        <p:spPr/>
        <p:txBody>
          <a:bodyPr/>
          <a:lstStyle>
            <a:extLst/>
          </a:lstStyle>
          <a:p>
            <a:fld id="{0F49A64D-0A37-4D7A-BD5E-B065225F3585}"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844013" y="274640"/>
            <a:ext cx="1777470" cy="5592761"/>
          </a:xfrm>
        </p:spPr>
        <p:txBody>
          <a:bodyPr vert="eaVert"/>
          <a:lstStyle>
            <a:extLst/>
          </a:lstStyle>
          <a:p>
            <a:r>
              <a:rPr kumimoji="0" lang="hr-HR" smtClean="0"/>
              <a:t>Kliknite da biste uredili stil naslova matrice</a:t>
            </a:r>
            <a:endParaRPr kumimoji="0" lang="en-US"/>
          </a:p>
        </p:txBody>
      </p:sp>
      <p:sp>
        <p:nvSpPr>
          <p:cNvPr id="3" name="Rezervirano mjesto okomitog teksta 2"/>
          <p:cNvSpPr>
            <a:spLocks noGrp="1"/>
          </p:cNvSpPr>
          <p:nvPr>
            <p:ph type="body" orient="vert" idx="1"/>
          </p:nvPr>
        </p:nvSpPr>
        <p:spPr>
          <a:xfrm>
            <a:off x="457200" y="274641"/>
            <a:ext cx="6324600" cy="5592760"/>
          </a:xfrm>
        </p:spPr>
        <p:txBody>
          <a:bodyPr vert="eaVert"/>
          <a:lstStyle>
            <a:extLs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datuma 3"/>
          <p:cNvSpPr>
            <a:spLocks noGrp="1"/>
          </p:cNvSpPr>
          <p:nvPr>
            <p:ph type="dt" sz="half" idx="10"/>
          </p:nvPr>
        </p:nvSpPr>
        <p:spPr/>
        <p:txBody>
          <a:bodyPr/>
          <a:lstStyle>
            <a:extLst/>
          </a:lstStyle>
          <a:p>
            <a:fld id="{C5FA49C9-77C8-45A0-BDD2-5E4770E94B1E}" type="datetimeFigureOut">
              <a:rPr lang="hr-HR" smtClean="0"/>
              <a:pPr/>
              <a:t>11.3.2015</a:t>
            </a:fld>
            <a:endParaRPr lang="hr-HR"/>
          </a:p>
        </p:txBody>
      </p:sp>
      <p:sp>
        <p:nvSpPr>
          <p:cNvPr id="5" name="Rezervirano mjesto podnožja 4"/>
          <p:cNvSpPr>
            <a:spLocks noGrp="1"/>
          </p:cNvSpPr>
          <p:nvPr>
            <p:ph type="ftr" sz="quarter" idx="11"/>
          </p:nvPr>
        </p:nvSpPr>
        <p:spPr/>
        <p:txBody>
          <a:bodyPr/>
          <a:lstStyle>
            <a:extLst/>
          </a:lstStyle>
          <a:p>
            <a:endParaRPr lang="hr-HR"/>
          </a:p>
        </p:txBody>
      </p:sp>
      <p:sp>
        <p:nvSpPr>
          <p:cNvPr id="6" name="Rezervirano mjesto broja slajda 5"/>
          <p:cNvSpPr>
            <a:spLocks noGrp="1"/>
          </p:cNvSpPr>
          <p:nvPr>
            <p:ph type="sldNum" sz="quarter" idx="12"/>
          </p:nvPr>
        </p:nvSpPr>
        <p:spPr/>
        <p:txBody>
          <a:bodyPr/>
          <a:lstStyle>
            <a:extLst/>
          </a:lstStyle>
          <a:p>
            <a:fld id="{0F49A64D-0A37-4D7A-BD5E-B065225F3585}"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3" name="Rezervirano mjesto sadržaja 2"/>
          <p:cNvSpPr>
            <a:spLocks noGrp="1"/>
          </p:cNvSpPr>
          <p:nvPr>
            <p:ph idx="1"/>
          </p:nvPr>
        </p:nvSpPr>
        <p:spPr/>
        <p:txBody>
          <a:bodyPr/>
          <a:lstStyle>
            <a:extLs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datuma 3"/>
          <p:cNvSpPr>
            <a:spLocks noGrp="1"/>
          </p:cNvSpPr>
          <p:nvPr>
            <p:ph type="dt" sz="half" idx="10"/>
          </p:nvPr>
        </p:nvSpPr>
        <p:spPr/>
        <p:txBody>
          <a:bodyPr/>
          <a:lstStyle>
            <a:extLst/>
          </a:lstStyle>
          <a:p>
            <a:fld id="{C5FA49C9-77C8-45A0-BDD2-5E4770E94B1E}" type="datetimeFigureOut">
              <a:rPr lang="hr-HR" smtClean="0"/>
              <a:pPr/>
              <a:t>11.3.2015</a:t>
            </a:fld>
            <a:endParaRPr lang="hr-HR"/>
          </a:p>
        </p:txBody>
      </p:sp>
      <p:sp>
        <p:nvSpPr>
          <p:cNvPr id="5" name="Rezervirano mjesto podnožja 4"/>
          <p:cNvSpPr>
            <a:spLocks noGrp="1"/>
          </p:cNvSpPr>
          <p:nvPr>
            <p:ph type="ftr" sz="quarter" idx="11"/>
          </p:nvPr>
        </p:nvSpPr>
        <p:spPr/>
        <p:txBody>
          <a:bodyPr/>
          <a:lstStyle>
            <a:extLst/>
          </a:lstStyle>
          <a:p>
            <a:endParaRPr lang="hr-HR"/>
          </a:p>
        </p:txBody>
      </p:sp>
      <p:sp>
        <p:nvSpPr>
          <p:cNvPr id="6" name="Rezervirano mjesto broja slajda 5"/>
          <p:cNvSpPr>
            <a:spLocks noGrp="1"/>
          </p:cNvSpPr>
          <p:nvPr>
            <p:ph type="sldNum" sz="quarter" idx="12"/>
          </p:nvPr>
        </p:nvSpPr>
        <p:spPr/>
        <p:txBody>
          <a:bodyPr/>
          <a:lstStyle>
            <a:extLst/>
          </a:lstStyle>
          <a:p>
            <a:fld id="{0F49A64D-0A37-4D7A-BD5E-B065225F3585}" type="slidenum">
              <a:rPr lang="hr-HR" smtClean="0"/>
              <a:pPr/>
              <a:t>‹#›</a:t>
            </a:fld>
            <a:endParaRPr lang="hr-HR"/>
          </a:p>
        </p:txBody>
      </p:sp>
      <p:sp>
        <p:nvSpPr>
          <p:cNvPr id="7" name="Naslov 6"/>
          <p:cNvSpPr>
            <a:spLocks noGrp="1"/>
          </p:cNvSpPr>
          <p:nvPr>
            <p:ph type="title"/>
          </p:nvPr>
        </p:nvSpPr>
        <p:spPr/>
        <p:txBody>
          <a:bodyPr rtlCol="0"/>
          <a:lstStyle>
            <a:extLst/>
          </a:lstStyle>
          <a:p>
            <a:r>
              <a:rPr kumimoji="0" lang="hr-HR" smtClean="0"/>
              <a:t>Kliknite da biste uredili stil naslova matrice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bg>
      <p:bgRef idx="1002">
        <a:schemeClr val="bg1"/>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hr-HR" smtClean="0"/>
              <a:t>Kliknite da biste uredili stil naslova matrice</a:t>
            </a:r>
            <a:endParaRPr kumimoji="0" lang="en-US"/>
          </a:p>
        </p:txBody>
      </p:sp>
      <p:sp>
        <p:nvSpPr>
          <p:cNvPr id="3" name="Rezervirano mjesto teksta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hr-HR" smtClean="0"/>
              <a:t>Kliknite da biste uredili stilove teksta matrice</a:t>
            </a:r>
          </a:p>
        </p:txBody>
      </p:sp>
      <p:sp>
        <p:nvSpPr>
          <p:cNvPr id="4" name="Rezervirano mjesto datuma 3"/>
          <p:cNvSpPr>
            <a:spLocks noGrp="1"/>
          </p:cNvSpPr>
          <p:nvPr>
            <p:ph type="dt" sz="half" idx="10"/>
          </p:nvPr>
        </p:nvSpPr>
        <p:spPr/>
        <p:txBody>
          <a:bodyPr/>
          <a:lstStyle>
            <a:extLst/>
          </a:lstStyle>
          <a:p>
            <a:fld id="{C5FA49C9-77C8-45A0-BDD2-5E4770E94B1E}" type="datetimeFigureOut">
              <a:rPr lang="hr-HR" smtClean="0"/>
              <a:pPr/>
              <a:t>11.3.2015</a:t>
            </a:fld>
            <a:endParaRPr lang="hr-HR"/>
          </a:p>
        </p:txBody>
      </p:sp>
      <p:sp>
        <p:nvSpPr>
          <p:cNvPr id="5" name="Rezervirano mjesto podnožja 4"/>
          <p:cNvSpPr>
            <a:spLocks noGrp="1"/>
          </p:cNvSpPr>
          <p:nvPr>
            <p:ph type="ftr" sz="quarter" idx="11"/>
          </p:nvPr>
        </p:nvSpPr>
        <p:spPr/>
        <p:txBody>
          <a:bodyPr/>
          <a:lstStyle>
            <a:extLst/>
          </a:lstStyle>
          <a:p>
            <a:endParaRPr lang="hr-HR"/>
          </a:p>
        </p:txBody>
      </p:sp>
      <p:sp>
        <p:nvSpPr>
          <p:cNvPr id="6" name="Rezervirano mjesto broja slajda 5"/>
          <p:cNvSpPr>
            <a:spLocks noGrp="1"/>
          </p:cNvSpPr>
          <p:nvPr>
            <p:ph type="sldNum" sz="quarter" idx="12"/>
          </p:nvPr>
        </p:nvSpPr>
        <p:spPr/>
        <p:txBody>
          <a:bodyPr/>
          <a:lstStyle>
            <a:extLst/>
          </a:lstStyle>
          <a:p>
            <a:fld id="{0F49A64D-0A37-4D7A-BD5E-B065225F3585}" type="slidenum">
              <a:rPr lang="hr-HR" smtClean="0"/>
              <a:pPr/>
              <a:t>‹#›</a:t>
            </a:fld>
            <a:endParaRPr lang="hr-HR"/>
          </a:p>
        </p:txBody>
      </p:sp>
      <p:sp>
        <p:nvSpPr>
          <p:cNvPr id="7" name="Š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Š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bg>
      <p:bgRef idx="1002">
        <a:schemeClr val="bg1"/>
      </p:bgRef>
    </p:bg>
    <p:spTree>
      <p:nvGrpSpPr>
        <p:cNvPr id="1" name=""/>
        <p:cNvGrpSpPr/>
        <p:nvPr/>
      </p:nvGrpSpPr>
      <p:grpSpPr>
        <a:xfrm>
          <a:off x="0" y="0"/>
          <a:ext cx="0" cy="0"/>
          <a:chOff x="0" y="0"/>
          <a:chExt cx="0" cy="0"/>
        </a:xfrm>
      </p:grpSpPr>
      <p:sp>
        <p:nvSpPr>
          <p:cNvPr id="3" name="Rezervirano mjesto sadržaja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sadržaja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5" name="Rezervirano mjesto datuma 4"/>
          <p:cNvSpPr>
            <a:spLocks noGrp="1"/>
          </p:cNvSpPr>
          <p:nvPr>
            <p:ph type="dt" sz="half" idx="10"/>
          </p:nvPr>
        </p:nvSpPr>
        <p:spPr/>
        <p:txBody>
          <a:bodyPr/>
          <a:lstStyle>
            <a:extLst/>
          </a:lstStyle>
          <a:p>
            <a:fld id="{C5FA49C9-77C8-45A0-BDD2-5E4770E94B1E}" type="datetimeFigureOut">
              <a:rPr lang="hr-HR" smtClean="0"/>
              <a:pPr/>
              <a:t>11.3.2015</a:t>
            </a:fld>
            <a:endParaRPr lang="hr-HR"/>
          </a:p>
        </p:txBody>
      </p:sp>
      <p:sp>
        <p:nvSpPr>
          <p:cNvPr id="6" name="Rezervirano mjesto podnožja 5"/>
          <p:cNvSpPr>
            <a:spLocks noGrp="1"/>
          </p:cNvSpPr>
          <p:nvPr>
            <p:ph type="ftr" sz="quarter" idx="11"/>
          </p:nvPr>
        </p:nvSpPr>
        <p:spPr/>
        <p:txBody>
          <a:bodyPr/>
          <a:lstStyle>
            <a:extLst/>
          </a:lstStyle>
          <a:p>
            <a:endParaRPr lang="hr-HR"/>
          </a:p>
        </p:txBody>
      </p:sp>
      <p:sp>
        <p:nvSpPr>
          <p:cNvPr id="7" name="Rezervirano mjesto broja slajda 6"/>
          <p:cNvSpPr>
            <a:spLocks noGrp="1"/>
          </p:cNvSpPr>
          <p:nvPr>
            <p:ph type="sldNum" sz="quarter" idx="12"/>
          </p:nvPr>
        </p:nvSpPr>
        <p:spPr/>
        <p:txBody>
          <a:bodyPr/>
          <a:lstStyle>
            <a:extLst/>
          </a:lstStyle>
          <a:p>
            <a:fld id="{0F49A64D-0A37-4D7A-BD5E-B065225F3585}" type="slidenum">
              <a:rPr lang="hr-HR" smtClean="0"/>
              <a:pPr/>
              <a:t>‹#›</a:t>
            </a:fld>
            <a:endParaRPr lang="hr-HR"/>
          </a:p>
        </p:txBody>
      </p:sp>
      <p:sp>
        <p:nvSpPr>
          <p:cNvPr id="8" name="Naslov 7"/>
          <p:cNvSpPr>
            <a:spLocks noGrp="1"/>
          </p:cNvSpPr>
          <p:nvPr>
            <p:ph type="title"/>
          </p:nvPr>
        </p:nvSpPr>
        <p:spPr/>
        <p:txBody>
          <a:bodyPr rtlCol="0"/>
          <a:lstStyle>
            <a:extLst/>
          </a:lstStyle>
          <a:p>
            <a:r>
              <a:rPr kumimoji="0" lang="hr-HR" smtClean="0"/>
              <a:t>Kliknite da biste uredili stil naslova matrice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Usporedba">
    <p:bg>
      <p:bgRef idx="1003">
        <a:schemeClr val="bg1"/>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8229600" cy="1143000"/>
          </a:xfrm>
        </p:spPr>
        <p:txBody>
          <a:bodyPr anchor="ctr"/>
          <a:lstStyle>
            <a:lvl1pPr>
              <a:defRPr/>
            </a:lvl1pPr>
            <a:extLst/>
          </a:lstStyle>
          <a:p>
            <a:r>
              <a:rPr kumimoji="0" lang="hr-HR" smtClean="0"/>
              <a:t>Kliknite da biste uredili stil naslova matrice</a:t>
            </a:r>
            <a:endParaRPr kumimoji="0" lang="en-US"/>
          </a:p>
        </p:txBody>
      </p:sp>
      <p:sp>
        <p:nvSpPr>
          <p:cNvPr id="3" name="Rezervirano mjesto teksta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r-HR" smtClean="0"/>
              <a:t>Kliknite da biste uredili stilove teksta matrice</a:t>
            </a:r>
          </a:p>
        </p:txBody>
      </p:sp>
      <p:sp>
        <p:nvSpPr>
          <p:cNvPr id="4" name="Rezervirano mjesto teksta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r-HR" smtClean="0"/>
              <a:t>Kliknite da biste uredili stilove teksta matrice</a:t>
            </a:r>
          </a:p>
        </p:txBody>
      </p:sp>
      <p:sp>
        <p:nvSpPr>
          <p:cNvPr id="5" name="Rezervirano mjesto sadržaja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6" name="Rezervirano mjesto sadržaja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7" name="Rezervirano mjesto datuma 6"/>
          <p:cNvSpPr>
            <a:spLocks noGrp="1"/>
          </p:cNvSpPr>
          <p:nvPr>
            <p:ph type="dt" sz="half" idx="10"/>
          </p:nvPr>
        </p:nvSpPr>
        <p:spPr/>
        <p:txBody>
          <a:bodyPr/>
          <a:lstStyle>
            <a:extLst/>
          </a:lstStyle>
          <a:p>
            <a:fld id="{C5FA49C9-77C8-45A0-BDD2-5E4770E94B1E}" type="datetimeFigureOut">
              <a:rPr lang="hr-HR" smtClean="0"/>
              <a:pPr/>
              <a:t>11.3.2015</a:t>
            </a:fld>
            <a:endParaRPr lang="hr-HR"/>
          </a:p>
        </p:txBody>
      </p:sp>
      <p:sp>
        <p:nvSpPr>
          <p:cNvPr id="8" name="Rezervirano mjesto podnožja 7"/>
          <p:cNvSpPr>
            <a:spLocks noGrp="1"/>
          </p:cNvSpPr>
          <p:nvPr>
            <p:ph type="ftr" sz="quarter" idx="11"/>
          </p:nvPr>
        </p:nvSpPr>
        <p:spPr/>
        <p:txBody>
          <a:bodyPr/>
          <a:lstStyle>
            <a:extLst/>
          </a:lstStyle>
          <a:p>
            <a:endParaRPr lang="hr-HR"/>
          </a:p>
        </p:txBody>
      </p:sp>
      <p:sp>
        <p:nvSpPr>
          <p:cNvPr id="9" name="Rezervirano mjesto broja slajda 8"/>
          <p:cNvSpPr>
            <a:spLocks noGrp="1"/>
          </p:cNvSpPr>
          <p:nvPr>
            <p:ph type="sldNum" sz="quarter" idx="12"/>
          </p:nvPr>
        </p:nvSpPr>
        <p:spPr/>
        <p:txBody>
          <a:bodyPr/>
          <a:lstStyle>
            <a:extLst/>
          </a:lstStyle>
          <a:p>
            <a:fld id="{0F49A64D-0A37-4D7A-BD5E-B065225F3585}" type="slidenum">
              <a:rPr lang="hr-HR" smtClean="0"/>
              <a:pPr/>
              <a:t>‹#›</a:t>
            </a:fld>
            <a:endParaRPr lang="hr-H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bg>
      <p:bgRef idx="1002">
        <a:schemeClr val="bg1"/>
      </p:bgRef>
    </p:bg>
    <p:spTree>
      <p:nvGrpSpPr>
        <p:cNvPr id="1" name=""/>
        <p:cNvGrpSpPr/>
        <p:nvPr/>
      </p:nvGrpSpPr>
      <p:grpSpPr>
        <a:xfrm>
          <a:off x="0" y="0"/>
          <a:ext cx="0" cy="0"/>
          <a:chOff x="0" y="0"/>
          <a:chExt cx="0" cy="0"/>
        </a:xfrm>
      </p:grpSpPr>
      <p:sp>
        <p:nvSpPr>
          <p:cNvPr id="3" name="Rezervirano mjesto datuma 2"/>
          <p:cNvSpPr>
            <a:spLocks noGrp="1"/>
          </p:cNvSpPr>
          <p:nvPr>
            <p:ph type="dt" sz="half" idx="10"/>
          </p:nvPr>
        </p:nvSpPr>
        <p:spPr/>
        <p:txBody>
          <a:bodyPr/>
          <a:lstStyle>
            <a:extLst/>
          </a:lstStyle>
          <a:p>
            <a:fld id="{C5FA49C9-77C8-45A0-BDD2-5E4770E94B1E}" type="datetimeFigureOut">
              <a:rPr lang="hr-HR" smtClean="0"/>
              <a:pPr/>
              <a:t>11.3.2015</a:t>
            </a:fld>
            <a:endParaRPr lang="hr-HR"/>
          </a:p>
        </p:txBody>
      </p:sp>
      <p:sp>
        <p:nvSpPr>
          <p:cNvPr id="4" name="Rezervirano mjesto podnožja 3"/>
          <p:cNvSpPr>
            <a:spLocks noGrp="1"/>
          </p:cNvSpPr>
          <p:nvPr>
            <p:ph type="ftr" sz="quarter" idx="11"/>
          </p:nvPr>
        </p:nvSpPr>
        <p:spPr/>
        <p:txBody>
          <a:bodyPr/>
          <a:lstStyle>
            <a:extLst/>
          </a:lstStyle>
          <a:p>
            <a:endParaRPr lang="hr-HR"/>
          </a:p>
        </p:txBody>
      </p:sp>
      <p:sp>
        <p:nvSpPr>
          <p:cNvPr id="5" name="Rezervirano mjesto broja slajda 4"/>
          <p:cNvSpPr>
            <a:spLocks noGrp="1"/>
          </p:cNvSpPr>
          <p:nvPr>
            <p:ph type="sldNum" sz="quarter" idx="12"/>
          </p:nvPr>
        </p:nvSpPr>
        <p:spPr/>
        <p:txBody>
          <a:bodyPr/>
          <a:lstStyle>
            <a:extLst/>
          </a:lstStyle>
          <a:p>
            <a:fld id="{0F49A64D-0A37-4D7A-BD5E-B065225F3585}" type="slidenum">
              <a:rPr lang="hr-HR" smtClean="0"/>
              <a:pPr/>
              <a:t>‹#›</a:t>
            </a:fld>
            <a:endParaRPr lang="hr-HR"/>
          </a:p>
        </p:txBody>
      </p:sp>
      <p:sp>
        <p:nvSpPr>
          <p:cNvPr id="6" name="Naslov 5"/>
          <p:cNvSpPr>
            <a:spLocks noGrp="1"/>
          </p:cNvSpPr>
          <p:nvPr>
            <p:ph type="title"/>
          </p:nvPr>
        </p:nvSpPr>
        <p:spPr/>
        <p:txBody>
          <a:bodyPr rtlCol="0"/>
          <a:lstStyle>
            <a:extLst/>
          </a:lstStyle>
          <a:p>
            <a:r>
              <a:rPr kumimoji="0" lang="hr-HR" smtClean="0"/>
              <a:t>Kliknite da biste uredili stil naslova matrice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extLst/>
          </a:lstStyle>
          <a:p>
            <a:fld id="{C5FA49C9-77C8-45A0-BDD2-5E4770E94B1E}" type="datetimeFigureOut">
              <a:rPr lang="hr-HR" smtClean="0"/>
              <a:pPr/>
              <a:t>11.3.2015</a:t>
            </a:fld>
            <a:endParaRPr lang="hr-HR"/>
          </a:p>
        </p:txBody>
      </p:sp>
      <p:sp>
        <p:nvSpPr>
          <p:cNvPr id="3" name="Rezervirano mjesto podnožja 2"/>
          <p:cNvSpPr>
            <a:spLocks noGrp="1"/>
          </p:cNvSpPr>
          <p:nvPr>
            <p:ph type="ftr" sz="quarter" idx="11"/>
          </p:nvPr>
        </p:nvSpPr>
        <p:spPr/>
        <p:txBody>
          <a:bodyPr/>
          <a:lstStyle>
            <a:extLst/>
          </a:lstStyle>
          <a:p>
            <a:endParaRPr lang="hr-HR"/>
          </a:p>
        </p:txBody>
      </p:sp>
      <p:sp>
        <p:nvSpPr>
          <p:cNvPr id="4" name="Rezervirano mjesto broja slajda 3"/>
          <p:cNvSpPr>
            <a:spLocks noGrp="1"/>
          </p:cNvSpPr>
          <p:nvPr>
            <p:ph type="sldNum" sz="quarter" idx="12"/>
          </p:nvPr>
        </p:nvSpPr>
        <p:spPr/>
        <p:txBody>
          <a:bodyPr/>
          <a:lstStyle>
            <a:extLst/>
          </a:lstStyle>
          <a:p>
            <a:fld id="{0F49A64D-0A37-4D7A-BD5E-B065225F3585}"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 opisom">
    <p:bg>
      <p:bgRef idx="1003">
        <a:schemeClr val="bg1"/>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hr-HR" smtClean="0"/>
              <a:t>Kliknite da biste uredili stil naslova matrice</a:t>
            </a:r>
            <a:endParaRPr kumimoji="0" lang="en-US"/>
          </a:p>
        </p:txBody>
      </p:sp>
      <p:sp>
        <p:nvSpPr>
          <p:cNvPr id="3" name="Rezervirano mjesto teksta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hr-HR" smtClean="0"/>
              <a:t>Kliknite da biste uredili stilove teksta matrice</a:t>
            </a:r>
          </a:p>
        </p:txBody>
      </p:sp>
      <p:sp>
        <p:nvSpPr>
          <p:cNvPr id="4" name="Rezervirano mjesto sadržaja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5" name="Rezervirano mjesto datuma 4"/>
          <p:cNvSpPr>
            <a:spLocks noGrp="1"/>
          </p:cNvSpPr>
          <p:nvPr>
            <p:ph type="dt" sz="half" idx="10"/>
          </p:nvPr>
        </p:nvSpPr>
        <p:spPr>
          <a:xfrm>
            <a:off x="6727032" y="6407944"/>
            <a:ext cx="1920240" cy="365760"/>
          </a:xfrm>
        </p:spPr>
        <p:txBody>
          <a:bodyPr/>
          <a:lstStyle>
            <a:extLst/>
          </a:lstStyle>
          <a:p>
            <a:fld id="{C5FA49C9-77C8-45A0-BDD2-5E4770E94B1E}" type="datetimeFigureOut">
              <a:rPr lang="hr-HR" smtClean="0"/>
              <a:pPr/>
              <a:t>11.3.2015</a:t>
            </a:fld>
            <a:endParaRPr lang="hr-HR"/>
          </a:p>
        </p:txBody>
      </p:sp>
      <p:sp>
        <p:nvSpPr>
          <p:cNvPr id="6" name="Rezervirano mjesto podnožja 5"/>
          <p:cNvSpPr>
            <a:spLocks noGrp="1"/>
          </p:cNvSpPr>
          <p:nvPr>
            <p:ph type="ftr" sz="quarter" idx="11"/>
          </p:nvPr>
        </p:nvSpPr>
        <p:spPr/>
        <p:txBody>
          <a:bodyPr/>
          <a:lstStyle>
            <a:extLst/>
          </a:lstStyle>
          <a:p>
            <a:endParaRPr lang="hr-HR"/>
          </a:p>
        </p:txBody>
      </p:sp>
      <p:sp>
        <p:nvSpPr>
          <p:cNvPr id="7" name="Rezervirano mjesto broja slajda 6"/>
          <p:cNvSpPr>
            <a:spLocks noGrp="1"/>
          </p:cNvSpPr>
          <p:nvPr>
            <p:ph type="sldNum" sz="quarter" idx="12"/>
          </p:nvPr>
        </p:nvSpPr>
        <p:spPr/>
        <p:txBody>
          <a:bodyPr/>
          <a:lstStyle>
            <a:extLst/>
          </a:lstStyle>
          <a:p>
            <a:fld id="{0F49A64D-0A37-4D7A-BD5E-B065225F3585}" type="slidenum">
              <a:rPr lang="hr-HR" smtClean="0"/>
              <a:pPr/>
              <a:t>‹#›</a:t>
            </a:fld>
            <a:endParaRPr lang="hr-H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bg>
      <p:bgRef idx="1002">
        <a:schemeClr val="bg1"/>
      </p:bgRef>
    </p:bg>
    <p:spTree>
      <p:nvGrpSpPr>
        <p:cNvPr id="1" name=""/>
        <p:cNvGrpSpPr/>
        <p:nvPr/>
      </p:nvGrpSpPr>
      <p:grpSpPr>
        <a:xfrm>
          <a:off x="0" y="0"/>
          <a:ext cx="0" cy="0"/>
          <a:chOff x="0" y="0"/>
          <a:chExt cx="0" cy="0"/>
        </a:xfrm>
      </p:grpSpPr>
      <p:sp>
        <p:nvSpPr>
          <p:cNvPr id="4" name="Rezervirano mjesto teksta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hr-HR" smtClean="0"/>
              <a:t>Kliknite da biste uredili stilove teksta matrice</a:t>
            </a:r>
          </a:p>
        </p:txBody>
      </p:sp>
      <p:sp>
        <p:nvSpPr>
          <p:cNvPr id="3" name="Rezervirano mjesto slik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hr-HR" smtClean="0"/>
              <a:t>Pritisnite ikonu za dodavanje slike</a:t>
            </a:r>
            <a:endParaRPr kumimoji="0" lang="en-US" dirty="0"/>
          </a:p>
        </p:txBody>
      </p:sp>
      <p:sp>
        <p:nvSpPr>
          <p:cNvPr id="5" name="Rezervirano mjesto datuma 4"/>
          <p:cNvSpPr>
            <a:spLocks noGrp="1"/>
          </p:cNvSpPr>
          <p:nvPr>
            <p:ph type="dt" sz="half" idx="10"/>
          </p:nvPr>
        </p:nvSpPr>
        <p:spPr/>
        <p:txBody>
          <a:bodyPr/>
          <a:lstStyle>
            <a:lvl1pPr>
              <a:defRPr>
                <a:solidFill>
                  <a:schemeClr val="tx1"/>
                </a:solidFill>
              </a:defRPr>
            </a:lvl1pPr>
            <a:extLst/>
          </a:lstStyle>
          <a:p>
            <a:fld id="{C5FA49C9-77C8-45A0-BDD2-5E4770E94B1E}" type="datetimeFigureOut">
              <a:rPr lang="hr-HR" smtClean="0"/>
              <a:pPr/>
              <a:t>11.3.2015</a:t>
            </a:fld>
            <a:endParaRPr lang="hr-HR"/>
          </a:p>
        </p:txBody>
      </p:sp>
      <p:sp>
        <p:nvSpPr>
          <p:cNvPr id="6" name="Rezervirano mjesto podnožj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hr-HR"/>
          </a:p>
        </p:txBody>
      </p:sp>
      <p:sp>
        <p:nvSpPr>
          <p:cNvPr id="7" name="Rezervirano mjesto broja slajda 6"/>
          <p:cNvSpPr>
            <a:spLocks noGrp="1"/>
          </p:cNvSpPr>
          <p:nvPr>
            <p:ph type="sldNum" sz="quarter" idx="12"/>
          </p:nvPr>
        </p:nvSpPr>
        <p:spPr/>
        <p:txBody>
          <a:bodyPr/>
          <a:lstStyle>
            <a:lvl1pPr>
              <a:defRPr>
                <a:solidFill>
                  <a:schemeClr val="tx1"/>
                </a:solidFill>
              </a:defRPr>
            </a:lvl1pPr>
            <a:extLst/>
          </a:lstStyle>
          <a:p>
            <a:fld id="{0F49A64D-0A37-4D7A-BD5E-B065225F3585}" type="slidenum">
              <a:rPr lang="hr-HR" smtClean="0"/>
              <a:pPr/>
              <a:t>‹#›</a:t>
            </a:fld>
            <a:endParaRPr lang="hr-HR"/>
          </a:p>
        </p:txBody>
      </p:sp>
      <p:sp>
        <p:nvSpPr>
          <p:cNvPr id="2" name="Naslov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hr-HR" smtClean="0"/>
              <a:t>Kliknite da biste uredili stil naslova matrice</a:t>
            </a:r>
            <a:endParaRPr kumimoji="0" lang="en-US"/>
          </a:p>
        </p:txBody>
      </p:sp>
      <p:sp>
        <p:nvSpPr>
          <p:cNvPr id="8" name="Prostoručno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Prostoručno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Pravokutni trokut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Ravni poveznik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Š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Š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Prostoručno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Prostoručno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Pravokutni trokut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Ravni poveznik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Rezervirano mjesto naslova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hr-HR" smtClean="0"/>
              <a:t>Kliknite da biste uredili stil naslova matrice</a:t>
            </a:r>
            <a:endParaRPr kumimoji="0" lang="en-US"/>
          </a:p>
        </p:txBody>
      </p:sp>
      <p:sp>
        <p:nvSpPr>
          <p:cNvPr id="30" name="Rezervirano mjesto teksta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hr-HR" smtClean="0"/>
              <a:t>Kliknite da biste uredili stilove teksta matrice</a:t>
            </a:r>
          </a:p>
          <a:p>
            <a:pPr lvl="1" eaLnBrk="1" latinLnBrk="0" hangingPunct="1"/>
            <a:r>
              <a:rPr kumimoji="0" lang="hr-HR" smtClean="0"/>
              <a:t>Druga razina</a:t>
            </a:r>
          </a:p>
          <a:p>
            <a:pPr lvl="2" eaLnBrk="1" latinLnBrk="0" hangingPunct="1"/>
            <a:r>
              <a:rPr kumimoji="0" lang="hr-HR" smtClean="0"/>
              <a:t>Treća razina</a:t>
            </a:r>
          </a:p>
          <a:p>
            <a:pPr lvl="3" eaLnBrk="1" latinLnBrk="0" hangingPunct="1"/>
            <a:r>
              <a:rPr kumimoji="0" lang="hr-HR" smtClean="0"/>
              <a:t>Četvrta razina</a:t>
            </a:r>
          </a:p>
          <a:p>
            <a:pPr lvl="4" eaLnBrk="1" latinLnBrk="0" hangingPunct="1"/>
            <a:r>
              <a:rPr kumimoji="0" lang="hr-HR" smtClean="0"/>
              <a:t>Peta razina</a:t>
            </a:r>
            <a:endParaRPr kumimoji="0" lang="en-US"/>
          </a:p>
        </p:txBody>
      </p:sp>
      <p:sp>
        <p:nvSpPr>
          <p:cNvPr id="10" name="Rezervirano mjesto datum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5FA49C9-77C8-45A0-BDD2-5E4770E94B1E}" type="datetimeFigureOut">
              <a:rPr lang="hr-HR" smtClean="0"/>
              <a:pPr/>
              <a:t>11.3.2015</a:t>
            </a:fld>
            <a:endParaRPr lang="hr-HR"/>
          </a:p>
        </p:txBody>
      </p:sp>
      <p:sp>
        <p:nvSpPr>
          <p:cNvPr id="22" name="Rezervirano mjesto podnožj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hr-HR"/>
          </a:p>
        </p:txBody>
      </p:sp>
      <p:sp>
        <p:nvSpPr>
          <p:cNvPr id="18" name="Rezervirano mjesto broja slajd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F49A64D-0A37-4D7A-BD5E-B065225F3585}"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D:\DOKUMENTI\PROJEKTI%20KNJI&#381;NICA\&#352;kola%20govorni&#353;tva\Pripreme%20za%20GOO%2013_14\TRIBINA\Filmovi\Tribina.wmv"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8.xml"/><Relationship Id="rId1" Type="http://schemas.openxmlformats.org/officeDocument/2006/relationships/video" Target="file:///D:\DOKUMENTI\PROJEKTI%20KNJI&#381;NICA\&#352;kola%20govorni&#353;tva\Pripreme%20za%20GOO%2013_14\TRIBINA\Filmovi\spica.wmv"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hr-HR" dirty="0" smtClean="0"/>
              <a:t>Tribina ‘Škola, mjesto po mjeri učenika’</a:t>
            </a:r>
            <a:endParaRPr lang="hr-HR" dirty="0"/>
          </a:p>
        </p:txBody>
      </p:sp>
      <p:sp>
        <p:nvSpPr>
          <p:cNvPr id="3" name="Podnaslov 2"/>
          <p:cNvSpPr>
            <a:spLocks noGrp="1"/>
          </p:cNvSpPr>
          <p:nvPr>
            <p:ph type="subTitle" idx="1"/>
          </p:nvPr>
        </p:nvSpPr>
        <p:spPr>
          <a:xfrm>
            <a:off x="467544" y="5373216"/>
            <a:ext cx="7772400" cy="1199704"/>
          </a:xfrm>
        </p:spPr>
        <p:txBody>
          <a:bodyPr>
            <a:normAutofit/>
          </a:bodyPr>
          <a:lstStyle/>
          <a:p>
            <a:pPr algn="l"/>
            <a:r>
              <a:rPr lang="hr-HR" smtClean="0"/>
              <a:t>OŠ Stjepana Ivičevića</a:t>
            </a:r>
          </a:p>
          <a:p>
            <a:pPr algn="l"/>
            <a:r>
              <a:rPr lang="hr-HR" smtClean="0"/>
              <a:t>Gordana Slaviček Zovko, </a:t>
            </a:r>
            <a:r>
              <a:rPr lang="hr-HR" sz="2200" smtClean="0"/>
              <a:t>prof. i dipl. knjižničarka</a:t>
            </a:r>
            <a:endParaRPr lang="hr-HR" sz="2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p:txBody>
          <a:bodyPr>
            <a:normAutofit/>
          </a:bodyPr>
          <a:lstStyle/>
          <a:p>
            <a:r>
              <a:rPr lang="hr-HR" sz="2400" dirty="0" smtClean="0"/>
              <a:t>5. Crtani film </a:t>
            </a:r>
            <a:endParaRPr lang="hr-HR" sz="2400" dirty="0"/>
          </a:p>
        </p:txBody>
      </p:sp>
      <p:pic>
        <p:nvPicPr>
          <p:cNvPr id="4" name="Tribina.wmv">
            <a:hlinkClick r:id="" action="ppaction://media"/>
          </p:cNvPr>
          <p:cNvPicPr>
            <a:picLocks noGrp="1" noRot="1" noChangeAspect="1"/>
          </p:cNvPicPr>
          <p:nvPr>
            <p:ph idx="1"/>
            <a:videoFile r:link="rId1"/>
          </p:nvPr>
        </p:nvPicPr>
        <p:blipFill>
          <a:blip r:embed="rId3" cstate="print"/>
          <a:stretch>
            <a:fillRect/>
          </a:stretch>
        </p:blipFill>
        <p:spPr>
          <a:xfrm>
            <a:off x="1524000" y="1458913"/>
            <a:ext cx="6096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6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
            </a:r>
            <a:br>
              <a:rPr lang="hr-HR" dirty="0" smtClean="0"/>
            </a:br>
            <a:r>
              <a:rPr lang="hr-HR" dirty="0" smtClean="0"/>
              <a:t/>
            </a:r>
            <a:br>
              <a:rPr lang="hr-HR" dirty="0" smtClean="0"/>
            </a:br>
            <a:r>
              <a:rPr lang="hr-HR" dirty="0" smtClean="0"/>
              <a:t>6. Pozivnica, najava i odjavna špica</a:t>
            </a:r>
            <a:br>
              <a:rPr lang="hr-HR" dirty="0" smtClean="0"/>
            </a:br>
            <a:endParaRPr lang="hr-HR" dirty="0"/>
          </a:p>
        </p:txBody>
      </p:sp>
      <p:pic>
        <p:nvPicPr>
          <p:cNvPr id="5" name="Rezervirano mjesto sadržaja 4"/>
          <p:cNvPicPr>
            <a:picLocks noGrp="1"/>
          </p:cNvPicPr>
          <p:nvPr>
            <p:ph sz="half" idx="1"/>
          </p:nvPr>
        </p:nvPicPr>
        <p:blipFill>
          <a:blip r:embed="rId2" cstate="print"/>
          <a:stretch>
            <a:fillRect/>
          </a:stretch>
        </p:blipFill>
        <p:spPr>
          <a:xfrm>
            <a:off x="1230526" y="274638"/>
            <a:ext cx="7085890" cy="531460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pica.wmv">
            <a:hlinkClick r:id="" action="ppaction://media"/>
          </p:cNvPr>
          <p:cNvPicPr>
            <a:picLocks noGrp="1" noRot="1" noChangeAspect="1"/>
          </p:cNvPicPr>
          <p:nvPr>
            <p:ph sz="half" idx="1"/>
            <a:videoFile r:link="rId1"/>
          </p:nvPr>
        </p:nvPicPr>
        <p:blipFill>
          <a:blip r:embed="rId3" cstate="print"/>
          <a:stretch>
            <a:fillRect/>
          </a:stretch>
        </p:blipFill>
        <p:spPr>
          <a:xfrm>
            <a:off x="1619672" y="908720"/>
            <a:ext cx="6096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52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descr="20140430_122256.jpg"/>
          <p:cNvPicPr>
            <a:picLocks noGrp="1" noChangeAspect="1"/>
          </p:cNvPicPr>
          <p:nvPr>
            <p:ph idx="1"/>
          </p:nvPr>
        </p:nvPicPr>
        <p:blipFill>
          <a:blip r:embed="rId2" cstate="print"/>
          <a:stretch>
            <a:fillRect/>
          </a:stretch>
        </p:blipFill>
        <p:spPr>
          <a:xfrm>
            <a:off x="1554692" y="1481138"/>
            <a:ext cx="6034616" cy="4525962"/>
          </a:xfrm>
        </p:spPr>
      </p:pic>
      <p:sp>
        <p:nvSpPr>
          <p:cNvPr id="3" name="Naslov 2"/>
          <p:cNvSpPr>
            <a:spLocks noGrp="1"/>
          </p:cNvSpPr>
          <p:nvPr>
            <p:ph type="title"/>
          </p:nvPr>
        </p:nvSpPr>
        <p:spPr>
          <a:xfrm>
            <a:off x="179512" y="260648"/>
            <a:ext cx="8568952" cy="936104"/>
          </a:xfrm>
        </p:spPr>
        <p:txBody>
          <a:bodyPr>
            <a:noAutofit/>
          </a:bodyPr>
          <a:lstStyle/>
          <a:p>
            <a:r>
              <a:rPr lang="hr-HR" sz="2000" dirty="0" smtClean="0"/>
              <a:t>Sudionici: Učenici i stručni suradnici šest </a:t>
            </a:r>
            <a:r>
              <a:rPr lang="hr-HR" sz="2000" b="0" dirty="0" smtClean="0"/>
              <a:t>osnovnih škola Makarskog primorja i Gimnazije fra Andrije Kačića Miošića</a:t>
            </a:r>
            <a:endParaRPr lang="hr-HR" sz="2000" b="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p:txBody>
          <a:bodyPr>
            <a:normAutofit lnSpcReduction="10000"/>
          </a:bodyPr>
          <a:lstStyle/>
          <a:p>
            <a:r>
              <a:rPr lang="hr-HR" dirty="0" smtClean="0"/>
              <a:t>Volim li ići u školu i jesam li njome zadovoljan/a?</a:t>
            </a:r>
          </a:p>
          <a:p>
            <a:r>
              <a:rPr lang="hr-HR" dirty="0" smtClean="0"/>
              <a:t>Mogu li u školi naučiti kvalitetno komunicirati i surađivati s drugima? </a:t>
            </a:r>
          </a:p>
          <a:p>
            <a:r>
              <a:rPr lang="hr-HR" dirty="0" smtClean="0"/>
              <a:t>Cijeni li se u školi znanje i postignuće svakog pojedinog učenika?</a:t>
            </a:r>
          </a:p>
          <a:p>
            <a:r>
              <a:rPr lang="hr-HR" dirty="0" smtClean="0"/>
              <a:t>Poštuju li se pravila i kakvo se ponašanje očekuje od učenika, učitelja i ostalih sudionika u školskom sustavu?</a:t>
            </a:r>
          </a:p>
          <a:p>
            <a:r>
              <a:rPr lang="hr-HR" dirty="0" smtClean="0"/>
              <a:t>Osjećaju li se svi učenici jednako vrijedni bez obzira na međusobne razlike? </a:t>
            </a:r>
            <a:endParaRPr lang="hr-HR" dirty="0"/>
          </a:p>
        </p:txBody>
      </p:sp>
      <p:sp>
        <p:nvSpPr>
          <p:cNvPr id="3" name="Naslov 2"/>
          <p:cNvSpPr>
            <a:spLocks noGrp="1"/>
          </p:cNvSpPr>
          <p:nvPr>
            <p:ph type="title"/>
          </p:nvPr>
        </p:nvSpPr>
        <p:spPr/>
        <p:txBody>
          <a:bodyPr/>
          <a:lstStyle/>
          <a:p>
            <a:r>
              <a:rPr lang="hr-HR" dirty="0" smtClean="0"/>
              <a:t>Pitanja učenika:</a:t>
            </a:r>
            <a:endParaRPr lang="hr-H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p:cNvSpPr>
            <a:spLocks noGrp="1"/>
          </p:cNvSpPr>
          <p:nvPr>
            <p:ph type="body" idx="1"/>
          </p:nvPr>
        </p:nvSpPr>
        <p:spPr/>
        <p:txBody>
          <a:bodyPr/>
          <a:lstStyle/>
          <a:p>
            <a:r>
              <a:rPr lang="hr-HR" b="1" i="1" dirty="0" smtClean="0"/>
              <a:t>Ivo</a:t>
            </a:r>
            <a:r>
              <a:rPr lang="hr-HR" i="1" dirty="0" smtClean="0"/>
              <a:t>, OŠ oca </a:t>
            </a:r>
            <a:r>
              <a:rPr lang="hr-HR" i="1" dirty="0" err="1" smtClean="0"/>
              <a:t>Perta</a:t>
            </a:r>
            <a:r>
              <a:rPr lang="hr-HR" i="1" dirty="0" smtClean="0"/>
              <a:t> Perice:</a:t>
            </a:r>
            <a:endParaRPr lang="hr-HR" dirty="0"/>
          </a:p>
        </p:txBody>
      </p:sp>
      <p:sp>
        <p:nvSpPr>
          <p:cNvPr id="4" name="Rezervirano mjesto teksta 3"/>
          <p:cNvSpPr>
            <a:spLocks noGrp="1"/>
          </p:cNvSpPr>
          <p:nvPr>
            <p:ph type="body" sz="half" idx="3"/>
          </p:nvPr>
        </p:nvSpPr>
        <p:spPr/>
        <p:txBody>
          <a:bodyPr>
            <a:normAutofit lnSpcReduction="10000"/>
          </a:bodyPr>
          <a:lstStyle/>
          <a:p>
            <a:r>
              <a:rPr lang="hr-HR" b="1" i="1" dirty="0" smtClean="0"/>
              <a:t>Lucija</a:t>
            </a:r>
            <a:r>
              <a:rPr lang="hr-HR" i="1" dirty="0" smtClean="0"/>
              <a:t>, Gimnazija fra Andrije Kačića Miošića:“</a:t>
            </a:r>
            <a:endParaRPr lang="hr-HR" dirty="0"/>
          </a:p>
        </p:txBody>
      </p:sp>
      <p:sp>
        <p:nvSpPr>
          <p:cNvPr id="5" name="Rezervirano mjesto sadržaja 4"/>
          <p:cNvSpPr>
            <a:spLocks noGrp="1"/>
          </p:cNvSpPr>
          <p:nvPr>
            <p:ph sz="quarter" idx="2"/>
          </p:nvPr>
        </p:nvSpPr>
        <p:spPr>
          <a:xfrm>
            <a:off x="0" y="404664"/>
            <a:ext cx="2987824" cy="2520280"/>
          </a:xfrm>
        </p:spPr>
        <p:txBody>
          <a:bodyPr>
            <a:normAutofit fontScale="92500" lnSpcReduction="10000"/>
          </a:bodyPr>
          <a:lstStyle/>
          <a:p>
            <a:endParaRPr lang="hr-HR" sz="2000" i="1" dirty="0" smtClean="0"/>
          </a:p>
          <a:p>
            <a:r>
              <a:rPr lang="hr-HR" sz="2000" i="1" dirty="0" smtClean="0"/>
              <a:t>„Pored klasične nastave, prakticira se i terenska nastava jer je zanimljiva i djelotvornija za rad učenika, a i tako se lakše uči.“</a:t>
            </a:r>
            <a:endParaRPr lang="hr-HR" sz="2000" dirty="0" smtClean="0"/>
          </a:p>
          <a:p>
            <a:endParaRPr lang="hr-HR" dirty="0"/>
          </a:p>
        </p:txBody>
      </p:sp>
      <p:sp>
        <p:nvSpPr>
          <p:cNvPr id="6" name="Rezervirano mjesto sadržaja 5"/>
          <p:cNvSpPr>
            <a:spLocks noGrp="1"/>
          </p:cNvSpPr>
          <p:nvPr>
            <p:ph sz="quarter" idx="4"/>
          </p:nvPr>
        </p:nvSpPr>
        <p:spPr>
          <a:xfrm>
            <a:off x="5580112" y="332656"/>
            <a:ext cx="3177679" cy="5040560"/>
          </a:xfrm>
        </p:spPr>
        <p:txBody>
          <a:bodyPr>
            <a:normAutofit fontScale="92500" lnSpcReduction="10000"/>
          </a:bodyPr>
          <a:lstStyle/>
          <a:p>
            <a:endParaRPr lang="hr-HR" sz="2000" i="1" dirty="0" smtClean="0"/>
          </a:p>
          <a:p>
            <a:r>
              <a:rPr lang="hr-HR" sz="2000" i="1" dirty="0" smtClean="0"/>
              <a:t>U  srednjoj školi većinom je frontalni način nastave, ali ima profesora koji uvode promjene. Razlog frontalne nastave je slaba tehnička opremljenost, nedostatak sredstava, a pored toga često i volja samih profesora. Zanimljivost nastave ovisi o profesoru, predmetu, ali i samom učeniku kao i njegovom interesu za rad.“</a:t>
            </a:r>
            <a:endParaRPr lang="hr-HR" sz="2000" dirty="0" smtClean="0"/>
          </a:p>
          <a:p>
            <a:endParaRPr lang="hr-HR" dirty="0"/>
          </a:p>
        </p:txBody>
      </p:sp>
      <p:pic>
        <p:nvPicPr>
          <p:cNvPr id="7" name="Slika 6" descr="IMG_2293.JPG"/>
          <p:cNvPicPr>
            <a:picLocks noChangeAspect="1"/>
          </p:cNvPicPr>
          <p:nvPr/>
        </p:nvPicPr>
        <p:blipFill>
          <a:blip r:embed="rId2" cstate="print"/>
          <a:stretch>
            <a:fillRect/>
          </a:stretch>
        </p:blipFill>
        <p:spPr>
          <a:xfrm>
            <a:off x="0" y="3140968"/>
            <a:ext cx="3024336" cy="2018475"/>
          </a:xfrm>
          <a:prstGeom prst="rect">
            <a:avLst/>
          </a:prstGeom>
        </p:spPr>
      </p:pic>
      <p:pic>
        <p:nvPicPr>
          <p:cNvPr id="8" name="Slika 7" descr="IMG_2301.JPG"/>
          <p:cNvPicPr>
            <a:picLocks noChangeAspect="1"/>
          </p:cNvPicPr>
          <p:nvPr/>
        </p:nvPicPr>
        <p:blipFill>
          <a:blip r:embed="rId3" cstate="print"/>
          <a:stretch>
            <a:fillRect/>
          </a:stretch>
        </p:blipFill>
        <p:spPr>
          <a:xfrm>
            <a:off x="3059832" y="1052736"/>
            <a:ext cx="2529342" cy="39338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p:txBody>
          <a:bodyPr/>
          <a:lstStyle/>
          <a:p>
            <a:r>
              <a:rPr lang="hr-HR" dirty="0" smtClean="0"/>
              <a:t>Izložba plakata</a:t>
            </a:r>
            <a:endParaRPr lang="hr-HR" dirty="0"/>
          </a:p>
        </p:txBody>
      </p:sp>
      <p:sp>
        <p:nvSpPr>
          <p:cNvPr id="7" name="Rezervirano mjesto teksta 6"/>
          <p:cNvSpPr>
            <a:spLocks noGrp="1"/>
          </p:cNvSpPr>
          <p:nvPr>
            <p:ph type="body" idx="1"/>
          </p:nvPr>
        </p:nvSpPr>
        <p:spPr/>
        <p:txBody>
          <a:bodyPr/>
          <a:lstStyle/>
          <a:p>
            <a:r>
              <a:rPr lang="hr-HR" dirty="0" smtClean="0"/>
              <a:t>OŠ </a:t>
            </a:r>
            <a:r>
              <a:rPr lang="hr-HR" dirty="0" err="1" smtClean="0"/>
              <a:t>Tučepi</a:t>
            </a:r>
            <a:endParaRPr lang="hr-HR" dirty="0"/>
          </a:p>
        </p:txBody>
      </p:sp>
      <p:sp>
        <p:nvSpPr>
          <p:cNvPr id="8" name="Rezervirano mjesto teksta 7"/>
          <p:cNvSpPr>
            <a:spLocks noGrp="1"/>
          </p:cNvSpPr>
          <p:nvPr>
            <p:ph type="body" sz="half" idx="3"/>
          </p:nvPr>
        </p:nvSpPr>
        <p:spPr/>
        <p:txBody>
          <a:bodyPr/>
          <a:lstStyle/>
          <a:p>
            <a:endParaRPr lang="hr-HR"/>
          </a:p>
        </p:txBody>
      </p:sp>
      <p:pic>
        <p:nvPicPr>
          <p:cNvPr id="6" name="Rezervirano mjesto sadržaja 5" descr="P3110010.JPG"/>
          <p:cNvPicPr>
            <a:picLocks noGrp="1" noChangeAspect="1"/>
          </p:cNvPicPr>
          <p:nvPr>
            <p:ph sz="quarter" idx="2"/>
          </p:nvPr>
        </p:nvPicPr>
        <p:blipFill>
          <a:blip r:embed="rId2" cstate="print"/>
          <a:stretch>
            <a:fillRect/>
          </a:stretch>
        </p:blipFill>
        <p:spPr>
          <a:xfrm>
            <a:off x="999133" y="1444625"/>
            <a:ext cx="2956322" cy="3941763"/>
          </a:xfrm>
        </p:spPr>
      </p:pic>
      <p:sp>
        <p:nvSpPr>
          <p:cNvPr id="9" name="Rezervirano mjesto sadržaja 8"/>
          <p:cNvSpPr>
            <a:spLocks noGrp="1"/>
          </p:cNvSpPr>
          <p:nvPr>
            <p:ph sz="quarter" idx="4"/>
          </p:nvPr>
        </p:nvSpPr>
        <p:spPr>
          <a:xfrm>
            <a:off x="4788024" y="1844824"/>
            <a:ext cx="3682752" cy="2776794"/>
          </a:xfrm>
        </p:spPr>
        <p:txBody>
          <a:bodyPr/>
          <a:lstStyle/>
          <a:p>
            <a:r>
              <a:rPr lang="hr-HR" b="1" i="1" dirty="0" smtClean="0"/>
              <a:t>Učenici OŠ '</a:t>
            </a:r>
            <a:r>
              <a:rPr lang="hr-HR" b="1" i="1" dirty="0" err="1" smtClean="0"/>
              <a:t>Tučepi</a:t>
            </a:r>
            <a:r>
              <a:rPr lang="hr-HR" b="1" i="1" dirty="0" smtClean="0"/>
              <a:t>'</a:t>
            </a:r>
            <a:r>
              <a:rPr lang="hr-HR" i="1" dirty="0" smtClean="0"/>
              <a:t> pokazali su rezultate rada svoje zadruge i istakli da je to zanimljiv način provođenja slobodnog vremena.</a:t>
            </a:r>
            <a:endParaRPr lang="hr-HR" dirty="0" smtClean="0"/>
          </a:p>
          <a:p>
            <a:endParaRPr lang="hr-H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Uz pomoć gostiju:</a:t>
            </a:r>
            <a:endParaRPr lang="hr-HR" dirty="0"/>
          </a:p>
        </p:txBody>
      </p:sp>
      <p:sp>
        <p:nvSpPr>
          <p:cNvPr id="3" name="Rezervirano mjesto teksta 2"/>
          <p:cNvSpPr>
            <a:spLocks noGrp="1"/>
          </p:cNvSpPr>
          <p:nvPr>
            <p:ph type="body" idx="2"/>
          </p:nvPr>
        </p:nvSpPr>
        <p:spPr>
          <a:xfrm>
            <a:off x="1979712" y="5229200"/>
            <a:ext cx="6342472" cy="1112310"/>
          </a:xfrm>
        </p:spPr>
        <p:txBody>
          <a:bodyPr>
            <a:normAutofit fontScale="70000" lnSpcReduction="20000"/>
          </a:bodyPr>
          <a:lstStyle/>
          <a:p>
            <a:pPr algn="l"/>
            <a:endParaRPr lang="hr-HR" dirty="0" smtClean="0"/>
          </a:p>
          <a:p>
            <a:pPr algn="just"/>
            <a:r>
              <a:rPr lang="hr-HR" sz="1900" i="1" dirty="0" smtClean="0"/>
              <a:t>Jelenke </a:t>
            </a:r>
            <a:r>
              <a:rPr lang="hr-HR" sz="1900" i="1" dirty="0" err="1" smtClean="0"/>
              <a:t>Medoš</a:t>
            </a:r>
            <a:r>
              <a:rPr lang="hr-HR" sz="1900" i="1" dirty="0" smtClean="0"/>
              <a:t> </a:t>
            </a:r>
            <a:r>
              <a:rPr lang="hr-HR" sz="1900" dirty="0" smtClean="0"/>
              <a:t>pedagoginje škole, </a:t>
            </a:r>
            <a:r>
              <a:rPr lang="hr-HR" sz="1900" i="1" dirty="0" smtClean="0"/>
              <a:t>Ive Vukas </a:t>
            </a:r>
            <a:r>
              <a:rPr lang="hr-HR" sz="1900" dirty="0" err="1" smtClean="0"/>
              <a:t>prof</a:t>
            </a:r>
            <a:r>
              <a:rPr lang="hr-HR" sz="1900" dirty="0" smtClean="0"/>
              <a:t>. povijesti i engleskog jezika, </a:t>
            </a:r>
            <a:r>
              <a:rPr lang="hr-HR" sz="1900" i="1" dirty="0" smtClean="0"/>
              <a:t>Anamarije Sočo </a:t>
            </a:r>
            <a:r>
              <a:rPr lang="hr-HR" sz="1900" dirty="0" smtClean="0"/>
              <a:t>iz Mreže mladih Hrvatske, </a:t>
            </a:r>
            <a:r>
              <a:rPr lang="hr-HR" sz="1900" i="1" dirty="0" smtClean="0"/>
              <a:t>Martine Horvat </a:t>
            </a:r>
            <a:r>
              <a:rPr lang="hr-HR" sz="1900" dirty="0" smtClean="0"/>
              <a:t>voditeljice GONG-ovog edukacijskog centra, </a:t>
            </a:r>
            <a:r>
              <a:rPr lang="hr-HR" sz="1900" i="1" dirty="0" smtClean="0"/>
              <a:t>Duje </a:t>
            </a:r>
            <a:r>
              <a:rPr lang="hr-HR" sz="1900" i="1" dirty="0" err="1" smtClean="0"/>
              <a:t>Prkuta</a:t>
            </a:r>
            <a:r>
              <a:rPr lang="hr-HR" sz="1900" dirty="0" smtClean="0"/>
              <a:t> voditelja GONG-ovog istraživačkog centra, </a:t>
            </a:r>
            <a:r>
              <a:rPr lang="hr-HR" sz="1900" i="1" dirty="0" smtClean="0"/>
              <a:t>Ane </a:t>
            </a:r>
            <a:r>
              <a:rPr lang="hr-HR" sz="1900" i="1" dirty="0" err="1" smtClean="0"/>
              <a:t>Pezo</a:t>
            </a:r>
            <a:r>
              <a:rPr lang="hr-HR" sz="1900" i="1" dirty="0" smtClean="0"/>
              <a:t> Babić </a:t>
            </a:r>
            <a:r>
              <a:rPr lang="hr-HR" sz="1900" dirty="0" smtClean="0"/>
              <a:t>iz ureda pravobraniteljice za djecu i </a:t>
            </a:r>
            <a:r>
              <a:rPr lang="hr-HR" sz="1900" i="1" dirty="0" smtClean="0"/>
              <a:t>Pavla </a:t>
            </a:r>
            <a:r>
              <a:rPr lang="hr-HR" sz="1900" i="1" dirty="0" smtClean="0"/>
              <a:t>(15)</a:t>
            </a:r>
            <a:r>
              <a:rPr lang="hr-HR" sz="1900" dirty="0" smtClean="0"/>
              <a:t>, </a:t>
            </a:r>
            <a:r>
              <a:rPr lang="hr-HR" sz="1900" dirty="0" smtClean="0"/>
              <a:t>savjetnika pravobraniteljice za djecu.</a:t>
            </a:r>
            <a:endParaRPr lang="hr-HR" sz="1900" dirty="0"/>
          </a:p>
        </p:txBody>
      </p:sp>
      <p:pic>
        <p:nvPicPr>
          <p:cNvPr id="5" name="Rezervirano mjesto sadržaja 4" descr="IMG_2232.JPG"/>
          <p:cNvPicPr>
            <a:picLocks noGrp="1" noChangeAspect="1"/>
          </p:cNvPicPr>
          <p:nvPr>
            <p:ph sz="half" idx="1"/>
          </p:nvPr>
        </p:nvPicPr>
        <p:blipFill>
          <a:blip r:embed="rId2" cstate="print"/>
          <a:stretch>
            <a:fillRect/>
          </a:stretch>
        </p:blipFill>
        <p:spPr>
          <a:xfrm>
            <a:off x="1225550" y="274638"/>
            <a:ext cx="6858000" cy="45720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p:cNvSpPr>
            <a:spLocks noGrp="1"/>
          </p:cNvSpPr>
          <p:nvPr>
            <p:ph type="body" idx="1"/>
          </p:nvPr>
        </p:nvSpPr>
        <p:spPr/>
        <p:txBody>
          <a:bodyPr>
            <a:normAutofit/>
          </a:bodyPr>
          <a:lstStyle/>
          <a:p>
            <a:r>
              <a:rPr lang="hr-HR" sz="1400" b="1" i="1" dirty="0" smtClean="0"/>
              <a:t>Pavle  (15),</a:t>
            </a:r>
            <a:r>
              <a:rPr lang="hr-HR" sz="1400" i="1" dirty="0" smtClean="0"/>
              <a:t> savjetnik pravobraniteljice za djecu:</a:t>
            </a:r>
            <a:endParaRPr lang="hr-HR" sz="1400" dirty="0"/>
          </a:p>
        </p:txBody>
      </p:sp>
      <p:sp>
        <p:nvSpPr>
          <p:cNvPr id="4" name="Rezervirano mjesto teksta 3"/>
          <p:cNvSpPr>
            <a:spLocks noGrp="1"/>
          </p:cNvSpPr>
          <p:nvPr>
            <p:ph type="body" sz="half" idx="3"/>
          </p:nvPr>
        </p:nvSpPr>
        <p:spPr/>
        <p:txBody>
          <a:bodyPr>
            <a:normAutofit/>
          </a:bodyPr>
          <a:lstStyle/>
          <a:p>
            <a:r>
              <a:rPr lang="hr-HR" sz="1600" b="1" dirty="0" smtClean="0"/>
              <a:t>Martina Horvat</a:t>
            </a:r>
            <a:r>
              <a:rPr lang="hr-HR" sz="1600" dirty="0" smtClean="0"/>
              <a:t>  i </a:t>
            </a:r>
            <a:r>
              <a:rPr lang="hr-HR" sz="1600" b="1" dirty="0" smtClean="0"/>
              <a:t>Duje </a:t>
            </a:r>
            <a:r>
              <a:rPr lang="hr-HR" sz="1600" b="1" dirty="0" err="1" smtClean="0"/>
              <a:t>Prkut</a:t>
            </a:r>
            <a:r>
              <a:rPr lang="hr-HR" sz="1600" dirty="0" smtClean="0"/>
              <a:t>, Gong:</a:t>
            </a:r>
            <a:endParaRPr lang="hr-HR" sz="1600" dirty="0"/>
          </a:p>
        </p:txBody>
      </p:sp>
      <p:sp>
        <p:nvSpPr>
          <p:cNvPr id="5" name="Rezervirano mjesto sadržaja 4"/>
          <p:cNvSpPr>
            <a:spLocks noGrp="1"/>
          </p:cNvSpPr>
          <p:nvPr>
            <p:ph sz="quarter" idx="2"/>
          </p:nvPr>
        </p:nvSpPr>
        <p:spPr>
          <a:xfrm>
            <a:off x="323528" y="404664"/>
            <a:ext cx="3528392" cy="2160240"/>
          </a:xfrm>
        </p:spPr>
        <p:txBody>
          <a:bodyPr>
            <a:normAutofit/>
          </a:bodyPr>
          <a:lstStyle/>
          <a:p>
            <a:r>
              <a:rPr lang="hr-HR" sz="1300" i="1" dirty="0" smtClean="0"/>
              <a:t>“ Mogli bi reći da je za organizaciju vremena mladih odgovorna gradska vlast, ali ja smatram da bi se djecu trebalo naučiti da sami organiziraju svoje vrijeme. Znači, da prvo nauče sami sebe organizirati i da onda škola i lokalna samouprava vide da su djeca zaslužila da im se ponudi nešto više.“</a:t>
            </a:r>
            <a:endParaRPr lang="hr-HR" sz="1300" dirty="0" smtClean="0"/>
          </a:p>
          <a:p>
            <a:endParaRPr lang="hr-HR" sz="1400" dirty="0"/>
          </a:p>
        </p:txBody>
      </p:sp>
      <p:sp>
        <p:nvSpPr>
          <p:cNvPr id="6" name="Rezervirano mjesto sadržaja 5"/>
          <p:cNvSpPr>
            <a:spLocks noGrp="1"/>
          </p:cNvSpPr>
          <p:nvPr>
            <p:ph sz="quarter" idx="4"/>
          </p:nvPr>
        </p:nvSpPr>
        <p:spPr>
          <a:xfrm>
            <a:off x="6228184" y="188640"/>
            <a:ext cx="2699792" cy="5229200"/>
          </a:xfrm>
        </p:spPr>
        <p:txBody>
          <a:bodyPr>
            <a:normAutofit fontScale="77500" lnSpcReduction="20000"/>
          </a:bodyPr>
          <a:lstStyle/>
          <a:p>
            <a:r>
              <a:rPr lang="hr-HR" sz="1400" dirty="0" smtClean="0"/>
              <a:t>Martina:„Učenici se često žale na frontalnu nastavu i to što se od njih očekuje da reproduciraju znanje jer na taj način vrlo teško usvajaju gradivo i brzo zaboravljaju. U tom smislu, terenska, iskustvena nastava je bolja. Osim toga, vrijedilo bi prakticirati istraživačku nastavu u razredu, dulje traje ali su rezultati puno bolji. Svakako bi trebalo više ulagati u obrazovanje općenito, jer to nije 'samo' trošenje novaca, već ulaganje u bolji život za sve.“</a:t>
            </a:r>
          </a:p>
          <a:p>
            <a:endParaRPr lang="hr-HR" sz="1400" b="1" dirty="0" smtClean="0"/>
          </a:p>
          <a:p>
            <a:endParaRPr lang="hr-HR" sz="1400" b="1" dirty="0" smtClean="0"/>
          </a:p>
          <a:p>
            <a:endParaRPr lang="hr-HR" sz="1400" b="1" dirty="0" smtClean="0"/>
          </a:p>
          <a:p>
            <a:r>
              <a:rPr lang="hr-HR" sz="1400" b="1" dirty="0" smtClean="0"/>
              <a:t>Duje</a:t>
            </a:r>
            <a:r>
              <a:rPr lang="hr-HR" sz="1400" dirty="0" smtClean="0"/>
              <a:t>: „Rečenica iz crtića:</a:t>
            </a:r>
            <a:r>
              <a:rPr lang="hr-HR" sz="1400" i="1" dirty="0" smtClean="0"/>
              <a:t>Treba hrabrosti zauzeti se za svoja prava,</a:t>
            </a:r>
            <a:r>
              <a:rPr lang="hr-HR" sz="1400" dirty="0" smtClean="0"/>
              <a:t> potakla me na razmišljanje o GOO-u. Mi kao organizacija civilnog društva ne nastojimo uvesti GOO zbog problema koje smo prepoznali među mladima, nego zbog problema koji postoje među onima koji su stariji od vas, koji nisu imali iskustvo GOO i kojima nedostaju neke vještine i znanja. Aktivnost učenika sada  za boljitak škole je pretpostavka aktivnog građanina koji će raditi za život zajednice sutra.“  </a:t>
            </a:r>
          </a:p>
          <a:p>
            <a:endParaRPr lang="hr-HR" sz="1400" dirty="0"/>
          </a:p>
        </p:txBody>
      </p:sp>
      <p:pic>
        <p:nvPicPr>
          <p:cNvPr id="9" name="Slika 8" descr="IMG_2257.JPG"/>
          <p:cNvPicPr>
            <a:picLocks noChangeAspect="1"/>
          </p:cNvPicPr>
          <p:nvPr/>
        </p:nvPicPr>
        <p:blipFill>
          <a:blip r:embed="rId2" cstate="print"/>
          <a:stretch>
            <a:fillRect/>
          </a:stretch>
        </p:blipFill>
        <p:spPr>
          <a:xfrm>
            <a:off x="755576" y="2492896"/>
            <a:ext cx="2304256" cy="2839173"/>
          </a:xfrm>
          <a:prstGeom prst="rect">
            <a:avLst/>
          </a:prstGeom>
        </p:spPr>
      </p:pic>
      <p:pic>
        <p:nvPicPr>
          <p:cNvPr id="10" name="Slika 9" descr="IMG_2291.JPG"/>
          <p:cNvPicPr>
            <a:picLocks noChangeAspect="1"/>
          </p:cNvPicPr>
          <p:nvPr/>
        </p:nvPicPr>
        <p:blipFill>
          <a:blip r:embed="rId3" cstate="print"/>
          <a:stretch>
            <a:fillRect/>
          </a:stretch>
        </p:blipFill>
        <p:spPr>
          <a:xfrm>
            <a:off x="3779912" y="1412776"/>
            <a:ext cx="2415445" cy="361912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descr="WP_000477.jpg"/>
          <p:cNvPicPr>
            <a:picLocks noChangeAspect="1"/>
          </p:cNvPicPr>
          <p:nvPr/>
        </p:nvPicPr>
        <p:blipFill>
          <a:blip r:embed="rId2" cstate="print"/>
          <a:stretch>
            <a:fillRect/>
          </a:stretch>
        </p:blipFill>
        <p:spPr>
          <a:xfrm>
            <a:off x="0" y="2492896"/>
            <a:ext cx="3995936" cy="2996952"/>
          </a:xfrm>
          <a:prstGeom prst="rect">
            <a:avLst/>
          </a:prstGeom>
        </p:spPr>
      </p:pic>
      <p:pic>
        <p:nvPicPr>
          <p:cNvPr id="5" name="Slika 4" descr="WP_000482.jpg"/>
          <p:cNvPicPr>
            <a:picLocks noChangeAspect="1"/>
          </p:cNvPicPr>
          <p:nvPr/>
        </p:nvPicPr>
        <p:blipFill>
          <a:blip r:embed="rId3" cstate="print"/>
          <a:stretch>
            <a:fillRect/>
          </a:stretch>
        </p:blipFill>
        <p:spPr>
          <a:xfrm>
            <a:off x="4211960" y="1988840"/>
            <a:ext cx="4608512" cy="3456384"/>
          </a:xfrm>
          <a:prstGeom prst="rect">
            <a:avLst/>
          </a:prstGeom>
        </p:spPr>
      </p:pic>
      <p:sp>
        <p:nvSpPr>
          <p:cNvPr id="6" name="Naslov 5"/>
          <p:cNvSpPr>
            <a:spLocks noGrp="1"/>
          </p:cNvSpPr>
          <p:nvPr>
            <p:ph type="title"/>
          </p:nvPr>
        </p:nvSpPr>
        <p:spPr>
          <a:xfrm>
            <a:off x="395536" y="548680"/>
            <a:ext cx="8229600" cy="1143000"/>
          </a:xfrm>
        </p:spPr>
        <p:txBody>
          <a:bodyPr>
            <a:normAutofit fontScale="90000"/>
          </a:bodyPr>
          <a:lstStyle/>
          <a:p>
            <a:r>
              <a:rPr lang="hr-HR" sz="1800" dirty="0" smtClean="0"/>
              <a:t>Projekt je potaknuo daljnje školske i </a:t>
            </a:r>
            <a:r>
              <a:rPr lang="hr-HR" sz="1800" dirty="0" err="1" smtClean="0"/>
              <a:t>međuškolske</a:t>
            </a:r>
            <a:r>
              <a:rPr lang="hr-HR" sz="1800" dirty="0" smtClean="0"/>
              <a:t> programe poput osnivanja </a:t>
            </a:r>
            <a:r>
              <a:rPr lang="hr-HR" sz="1800" b="0" i="1" dirty="0" smtClean="0"/>
              <a:t>Mreže učeničkih vijeća Makarskog primorja</a:t>
            </a:r>
            <a:r>
              <a:rPr lang="hr-HR" sz="1800" b="0" dirty="0" smtClean="0"/>
              <a:t> </a:t>
            </a:r>
            <a:r>
              <a:rPr lang="hr-HR" sz="1800" dirty="0" smtClean="0"/>
              <a:t>te dogovor i niz  edukacija za osnivanje </a:t>
            </a:r>
            <a:r>
              <a:rPr lang="hr-HR" sz="1800" i="1" dirty="0" smtClean="0"/>
              <a:t>Gradskog vijeća mladih</a:t>
            </a:r>
            <a:r>
              <a:rPr lang="hr-HR" sz="1800" dirty="0" smtClean="0"/>
              <a:t> kao savjetodavnog tijela jedinica lokalne samouprave</a:t>
            </a:r>
            <a:r>
              <a:rPr lang="hr-HR" sz="1400" dirty="0" smtClean="0"/>
              <a:t>.</a:t>
            </a:r>
            <a:br>
              <a:rPr lang="hr-HR" sz="1400" dirty="0" smtClean="0"/>
            </a:br>
            <a:r>
              <a:rPr lang="hr-HR" sz="1400" dirty="0" smtClean="0"/>
              <a:t/>
            </a:r>
            <a:br>
              <a:rPr lang="hr-HR" sz="1400" dirty="0" smtClean="0"/>
            </a:br>
            <a:endParaRPr lang="hr-HR"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p:cNvSpPr>
            <a:spLocks noGrp="1"/>
          </p:cNvSpPr>
          <p:nvPr>
            <p:ph type="body" idx="1"/>
          </p:nvPr>
        </p:nvSpPr>
        <p:spPr/>
        <p:txBody>
          <a:bodyPr>
            <a:normAutofit/>
          </a:bodyPr>
          <a:lstStyle/>
          <a:p>
            <a:r>
              <a:rPr lang="hr-HR" dirty="0" smtClean="0"/>
              <a:t>KOMUNIKACIJA</a:t>
            </a:r>
            <a:endParaRPr lang="hr-HR" dirty="0"/>
          </a:p>
        </p:txBody>
      </p:sp>
      <p:sp>
        <p:nvSpPr>
          <p:cNvPr id="4" name="Rezervirano mjesto teksta 3"/>
          <p:cNvSpPr>
            <a:spLocks noGrp="1"/>
          </p:cNvSpPr>
          <p:nvPr>
            <p:ph type="body" sz="half" idx="3"/>
          </p:nvPr>
        </p:nvSpPr>
        <p:spPr/>
        <p:txBody>
          <a:bodyPr/>
          <a:lstStyle/>
          <a:p>
            <a:r>
              <a:rPr lang="hr-HR" dirty="0" smtClean="0"/>
              <a:t>PROBLEMI</a:t>
            </a:r>
            <a:endParaRPr lang="hr-HR" dirty="0"/>
          </a:p>
        </p:txBody>
      </p:sp>
      <p:pic>
        <p:nvPicPr>
          <p:cNvPr id="7" name="Rezervirano mjesto sadržaja 6" descr="20140430_113510_web.jpg"/>
          <p:cNvPicPr>
            <a:picLocks noGrp="1" noChangeAspect="1"/>
          </p:cNvPicPr>
          <p:nvPr>
            <p:ph sz="quarter" idx="2"/>
          </p:nvPr>
        </p:nvPicPr>
        <p:blipFill>
          <a:blip r:embed="rId2" cstate="print"/>
          <a:stretch>
            <a:fillRect/>
          </a:stretch>
        </p:blipFill>
        <p:spPr>
          <a:xfrm>
            <a:off x="1320281" y="1444625"/>
            <a:ext cx="2314026" cy="3941763"/>
          </a:xfrm>
        </p:spPr>
      </p:pic>
      <p:pic>
        <p:nvPicPr>
          <p:cNvPr id="10" name="Rezervirano mjesto sadržaja 9" descr="20140424_125622.jpg"/>
          <p:cNvPicPr>
            <a:picLocks noGrp="1" noChangeAspect="1"/>
          </p:cNvPicPr>
          <p:nvPr>
            <p:ph sz="quarter" idx="4"/>
          </p:nvPr>
        </p:nvPicPr>
        <p:blipFill>
          <a:blip r:embed="rId3" cstate="print"/>
          <a:stretch>
            <a:fillRect/>
          </a:stretch>
        </p:blipFill>
        <p:spPr>
          <a:xfrm>
            <a:off x="5482503" y="1444625"/>
            <a:ext cx="2366818" cy="3941763"/>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0" y="0"/>
            <a:ext cx="3923928" cy="620688"/>
          </a:xfrm>
        </p:spPr>
        <p:txBody>
          <a:bodyPr>
            <a:normAutofit fontScale="90000"/>
          </a:bodyPr>
          <a:lstStyle/>
          <a:p>
            <a:r>
              <a:rPr lang="hr-HR" dirty="0" smtClean="0"/>
              <a:t>Organizatori….</a:t>
            </a:r>
            <a:endParaRPr lang="hr-HR" dirty="0"/>
          </a:p>
        </p:txBody>
      </p:sp>
      <p:sp>
        <p:nvSpPr>
          <p:cNvPr id="15" name="Rezervirano mjesto teksta 14"/>
          <p:cNvSpPr>
            <a:spLocks noGrp="1"/>
          </p:cNvSpPr>
          <p:nvPr>
            <p:ph type="body" idx="1"/>
          </p:nvPr>
        </p:nvSpPr>
        <p:spPr>
          <a:xfrm>
            <a:off x="3779912" y="3501008"/>
            <a:ext cx="1594520" cy="2311152"/>
          </a:xfrm>
        </p:spPr>
        <p:txBody>
          <a:bodyPr>
            <a:normAutofit fontScale="70000" lnSpcReduction="20000"/>
          </a:bodyPr>
          <a:lstStyle/>
          <a:p>
            <a:r>
              <a:rPr lang="hr-HR" sz="2500" dirty="0" smtClean="0"/>
              <a:t>Učitelji</a:t>
            </a:r>
            <a:r>
              <a:rPr lang="hr-HR" dirty="0" smtClean="0"/>
              <a:t>:</a:t>
            </a:r>
          </a:p>
          <a:p>
            <a:pPr lvl="0"/>
            <a:r>
              <a:rPr lang="hr-HR" sz="2000" dirty="0" smtClean="0"/>
              <a:t>Jelenka </a:t>
            </a:r>
            <a:r>
              <a:rPr lang="hr-HR" sz="2000" dirty="0" err="1" smtClean="0"/>
              <a:t>Medoš</a:t>
            </a:r>
            <a:endParaRPr lang="hr-HR" sz="2000" dirty="0" smtClean="0"/>
          </a:p>
          <a:p>
            <a:pPr lvl="0"/>
            <a:r>
              <a:rPr lang="hr-HR" sz="2000" dirty="0" smtClean="0"/>
              <a:t>Petar </a:t>
            </a:r>
            <a:r>
              <a:rPr lang="hr-HR" sz="2000" dirty="0" err="1" smtClean="0"/>
              <a:t>Kelvišer</a:t>
            </a:r>
            <a:endParaRPr lang="hr-HR" sz="2000" dirty="0" smtClean="0"/>
          </a:p>
          <a:p>
            <a:pPr lvl="0"/>
            <a:r>
              <a:rPr lang="hr-HR" sz="2000" dirty="0" smtClean="0"/>
              <a:t>Iva Vukas</a:t>
            </a:r>
          </a:p>
          <a:p>
            <a:pPr lvl="0"/>
            <a:r>
              <a:rPr lang="hr-HR" sz="1900" dirty="0" smtClean="0"/>
              <a:t>Kristina </a:t>
            </a:r>
            <a:r>
              <a:rPr lang="hr-HR" sz="1900" dirty="0" err="1" smtClean="0"/>
              <a:t>Kozlina</a:t>
            </a:r>
            <a:endParaRPr lang="hr-HR" sz="1900" dirty="0" smtClean="0"/>
          </a:p>
          <a:p>
            <a:pPr lvl="0"/>
            <a:r>
              <a:rPr lang="hr-HR" sz="2000" dirty="0" smtClean="0"/>
              <a:t>Katarina </a:t>
            </a:r>
            <a:r>
              <a:rPr lang="hr-HR" sz="2000" dirty="0" err="1" smtClean="0"/>
              <a:t>Jerčić</a:t>
            </a:r>
            <a:endParaRPr lang="hr-HR" sz="2000" dirty="0" smtClean="0"/>
          </a:p>
          <a:p>
            <a:pPr lvl="0"/>
            <a:r>
              <a:rPr lang="hr-HR" sz="2000" dirty="0" smtClean="0"/>
              <a:t>Gordana </a:t>
            </a:r>
            <a:r>
              <a:rPr lang="hr-HR" sz="2000" dirty="0" err="1" smtClean="0"/>
              <a:t>Slaviček</a:t>
            </a:r>
            <a:r>
              <a:rPr lang="hr-HR" sz="2000" dirty="0" smtClean="0"/>
              <a:t> Zovko</a:t>
            </a:r>
            <a:endParaRPr lang="hr-HR" sz="2000" dirty="0"/>
          </a:p>
        </p:txBody>
      </p:sp>
      <p:sp>
        <p:nvSpPr>
          <p:cNvPr id="19" name="Rezervirano mjesto teksta 18"/>
          <p:cNvSpPr>
            <a:spLocks noGrp="1"/>
          </p:cNvSpPr>
          <p:nvPr>
            <p:ph type="body" sz="half" idx="3"/>
          </p:nvPr>
        </p:nvSpPr>
        <p:spPr>
          <a:xfrm>
            <a:off x="107504" y="2852936"/>
            <a:ext cx="1152127" cy="3816424"/>
          </a:xfrm>
        </p:spPr>
        <p:txBody>
          <a:bodyPr>
            <a:normAutofit fontScale="25000" lnSpcReduction="20000"/>
          </a:bodyPr>
          <a:lstStyle/>
          <a:p>
            <a:r>
              <a:rPr lang="hr-HR" sz="5600" dirty="0" smtClean="0"/>
              <a:t>Učenici:</a:t>
            </a:r>
          </a:p>
          <a:p>
            <a:pPr lvl="0"/>
            <a:r>
              <a:rPr lang="hr-HR" sz="3100" dirty="0" smtClean="0"/>
              <a:t>Perina </a:t>
            </a:r>
            <a:r>
              <a:rPr lang="hr-HR" sz="3100" dirty="0" err="1" smtClean="0"/>
              <a:t>Žanetić</a:t>
            </a:r>
            <a:endParaRPr lang="hr-HR" sz="3100" dirty="0" smtClean="0"/>
          </a:p>
          <a:p>
            <a:pPr lvl="0"/>
            <a:r>
              <a:rPr lang="hr-HR" sz="3100" dirty="0" smtClean="0"/>
              <a:t>Leona </a:t>
            </a:r>
            <a:r>
              <a:rPr lang="hr-HR" sz="3100" dirty="0" err="1" smtClean="0"/>
              <a:t>Kelvišer</a:t>
            </a:r>
            <a:endParaRPr lang="hr-HR" sz="3100" dirty="0" smtClean="0"/>
          </a:p>
          <a:p>
            <a:pPr lvl="0"/>
            <a:r>
              <a:rPr lang="hr-HR" sz="3100" dirty="0" smtClean="0"/>
              <a:t>Maja </a:t>
            </a:r>
            <a:r>
              <a:rPr lang="hr-HR" sz="3100" dirty="0" err="1" smtClean="0"/>
              <a:t>Čatlak</a:t>
            </a:r>
            <a:endParaRPr lang="hr-HR" sz="3100" dirty="0" smtClean="0"/>
          </a:p>
          <a:p>
            <a:pPr lvl="0"/>
            <a:r>
              <a:rPr lang="hr-HR" sz="3100" dirty="0" smtClean="0"/>
              <a:t>Franko </a:t>
            </a:r>
            <a:r>
              <a:rPr lang="hr-HR" sz="3100" dirty="0" err="1" smtClean="0"/>
              <a:t>Vein</a:t>
            </a:r>
            <a:endParaRPr lang="hr-HR" sz="3100" dirty="0" smtClean="0"/>
          </a:p>
          <a:p>
            <a:pPr lvl="0"/>
            <a:r>
              <a:rPr lang="hr-HR" sz="3100" dirty="0" err="1" smtClean="0"/>
              <a:t>Mišel</a:t>
            </a:r>
            <a:r>
              <a:rPr lang="hr-HR" sz="3100" dirty="0" smtClean="0"/>
              <a:t> Malenica</a:t>
            </a:r>
          </a:p>
          <a:p>
            <a:pPr lvl="0"/>
            <a:r>
              <a:rPr lang="hr-HR" sz="3100" dirty="0" smtClean="0"/>
              <a:t>Daniel </a:t>
            </a:r>
            <a:r>
              <a:rPr lang="hr-HR" sz="3100" dirty="0" err="1" smtClean="0"/>
              <a:t>Bodrožić</a:t>
            </a:r>
            <a:endParaRPr lang="hr-HR" sz="3100" dirty="0" smtClean="0"/>
          </a:p>
          <a:p>
            <a:pPr lvl="0"/>
            <a:r>
              <a:rPr lang="hr-HR" sz="3100" dirty="0" smtClean="0"/>
              <a:t>Franko Perić</a:t>
            </a:r>
          </a:p>
          <a:p>
            <a:pPr lvl="0"/>
            <a:r>
              <a:rPr lang="hr-HR" sz="3100" dirty="0" smtClean="0"/>
              <a:t>Marija </a:t>
            </a:r>
            <a:r>
              <a:rPr lang="hr-HR" sz="3100" dirty="0" err="1" smtClean="0"/>
              <a:t>Bebić</a:t>
            </a:r>
            <a:endParaRPr lang="hr-HR" sz="3100" dirty="0" smtClean="0"/>
          </a:p>
          <a:p>
            <a:pPr lvl="0"/>
            <a:r>
              <a:rPr lang="hr-HR" sz="3100" dirty="0" err="1" smtClean="0"/>
              <a:t>Bonina</a:t>
            </a:r>
            <a:r>
              <a:rPr lang="hr-HR" sz="3100" dirty="0" smtClean="0"/>
              <a:t> </a:t>
            </a:r>
            <a:r>
              <a:rPr lang="hr-HR" sz="3100" dirty="0" err="1" smtClean="0"/>
              <a:t>Ravlić</a:t>
            </a:r>
            <a:endParaRPr lang="hr-HR" sz="3100" dirty="0" smtClean="0"/>
          </a:p>
          <a:p>
            <a:pPr lvl="0"/>
            <a:r>
              <a:rPr lang="hr-HR" sz="3100" dirty="0" err="1" smtClean="0"/>
              <a:t>Tonka</a:t>
            </a:r>
            <a:r>
              <a:rPr lang="hr-HR" sz="3100" dirty="0" smtClean="0"/>
              <a:t> Ribičić</a:t>
            </a:r>
          </a:p>
          <a:p>
            <a:pPr lvl="0"/>
            <a:r>
              <a:rPr lang="hr-HR" sz="3100" dirty="0" smtClean="0"/>
              <a:t>Magdalena Šimić</a:t>
            </a:r>
          </a:p>
          <a:p>
            <a:pPr lvl="0"/>
            <a:r>
              <a:rPr lang="hr-HR" sz="3100" dirty="0" smtClean="0"/>
              <a:t>Branko Glibota</a:t>
            </a:r>
          </a:p>
          <a:p>
            <a:pPr lvl="0"/>
            <a:r>
              <a:rPr lang="hr-HR" sz="3100" dirty="0" smtClean="0"/>
              <a:t>Luka </a:t>
            </a:r>
            <a:r>
              <a:rPr lang="hr-HR" sz="3100" dirty="0" err="1" smtClean="0"/>
              <a:t>Šumelj</a:t>
            </a:r>
            <a:endParaRPr lang="hr-HR" sz="3100" dirty="0" smtClean="0"/>
          </a:p>
          <a:p>
            <a:pPr lvl="0"/>
            <a:r>
              <a:rPr lang="hr-HR" sz="3100" dirty="0" smtClean="0"/>
              <a:t>Nino </a:t>
            </a:r>
            <a:r>
              <a:rPr lang="hr-HR" sz="3100" dirty="0" err="1" smtClean="0"/>
              <a:t>Nizić</a:t>
            </a:r>
            <a:endParaRPr lang="hr-HR" sz="3100" dirty="0" smtClean="0"/>
          </a:p>
          <a:p>
            <a:pPr lvl="0"/>
            <a:r>
              <a:rPr lang="hr-HR" sz="3100" dirty="0" smtClean="0"/>
              <a:t>Ivana </a:t>
            </a:r>
            <a:r>
              <a:rPr lang="hr-HR" sz="3100" dirty="0" err="1" smtClean="0"/>
              <a:t>Akmadžić</a:t>
            </a:r>
            <a:endParaRPr lang="hr-HR" sz="3100" dirty="0" smtClean="0"/>
          </a:p>
          <a:p>
            <a:pPr lvl="0"/>
            <a:r>
              <a:rPr lang="hr-HR" sz="3100" dirty="0" smtClean="0"/>
              <a:t>Petra Bogdan</a:t>
            </a:r>
          </a:p>
          <a:p>
            <a:pPr lvl="0"/>
            <a:r>
              <a:rPr lang="hr-HR" sz="3100" dirty="0" smtClean="0"/>
              <a:t>Kristijan Vuletić</a:t>
            </a:r>
          </a:p>
          <a:p>
            <a:pPr lvl="0"/>
            <a:r>
              <a:rPr lang="hr-HR" sz="3100" dirty="0" smtClean="0"/>
              <a:t>Nika Perković</a:t>
            </a:r>
          </a:p>
          <a:p>
            <a:pPr lvl="0"/>
            <a:r>
              <a:rPr lang="hr-HR" sz="3100" dirty="0" smtClean="0"/>
              <a:t>Lana </a:t>
            </a:r>
            <a:r>
              <a:rPr lang="hr-HR" sz="3100" dirty="0" err="1" smtClean="0"/>
              <a:t>Tubić</a:t>
            </a:r>
            <a:endParaRPr lang="hr-HR" sz="3100" dirty="0" smtClean="0"/>
          </a:p>
          <a:p>
            <a:pPr lvl="0"/>
            <a:r>
              <a:rPr lang="hr-HR" sz="3100" dirty="0" smtClean="0"/>
              <a:t>Klara Leš</a:t>
            </a:r>
          </a:p>
          <a:p>
            <a:pPr lvl="0"/>
            <a:r>
              <a:rPr lang="hr-HR" sz="3100" dirty="0" err="1" smtClean="0"/>
              <a:t>Fani</a:t>
            </a:r>
            <a:r>
              <a:rPr lang="hr-HR" sz="3100" dirty="0" smtClean="0"/>
              <a:t> </a:t>
            </a:r>
            <a:r>
              <a:rPr lang="hr-HR" sz="3100" dirty="0" err="1" smtClean="0"/>
              <a:t>Raffanelli</a:t>
            </a:r>
            <a:endParaRPr lang="hr-HR" sz="3100" dirty="0" smtClean="0"/>
          </a:p>
          <a:p>
            <a:pPr lvl="0"/>
            <a:r>
              <a:rPr lang="hr-HR" sz="3100" dirty="0" err="1" smtClean="0"/>
              <a:t>Kiara</a:t>
            </a:r>
            <a:r>
              <a:rPr lang="hr-HR" sz="3100" dirty="0" smtClean="0"/>
              <a:t> </a:t>
            </a:r>
            <a:r>
              <a:rPr lang="hr-HR" sz="3100" dirty="0" err="1" smtClean="0"/>
              <a:t>Ajduk</a:t>
            </a:r>
            <a:endParaRPr lang="hr-HR" sz="3100" dirty="0" smtClean="0"/>
          </a:p>
          <a:p>
            <a:endParaRPr lang="hr-HR" dirty="0"/>
          </a:p>
        </p:txBody>
      </p:sp>
      <p:pic>
        <p:nvPicPr>
          <p:cNvPr id="8" name="Rezervirano mjesto sadržaja 7" descr="P1010020.JPG"/>
          <p:cNvPicPr>
            <a:picLocks noGrp="1" noChangeAspect="1"/>
          </p:cNvPicPr>
          <p:nvPr>
            <p:ph sz="quarter" idx="4"/>
          </p:nvPr>
        </p:nvPicPr>
        <p:blipFill>
          <a:blip r:embed="rId2" cstate="print"/>
          <a:stretch>
            <a:fillRect/>
          </a:stretch>
        </p:blipFill>
        <p:spPr>
          <a:xfrm>
            <a:off x="6084168" y="1052737"/>
            <a:ext cx="2601818" cy="1944216"/>
          </a:xfrm>
        </p:spPr>
      </p:pic>
      <p:pic>
        <p:nvPicPr>
          <p:cNvPr id="10" name="Slika 9" descr="IMG_2237.JPG"/>
          <p:cNvPicPr>
            <a:picLocks noChangeAspect="1"/>
          </p:cNvPicPr>
          <p:nvPr/>
        </p:nvPicPr>
        <p:blipFill>
          <a:blip r:embed="rId3" cstate="print"/>
          <a:stretch>
            <a:fillRect/>
          </a:stretch>
        </p:blipFill>
        <p:spPr>
          <a:xfrm>
            <a:off x="0" y="620688"/>
            <a:ext cx="3240360" cy="2162651"/>
          </a:xfrm>
          <a:prstGeom prst="rect">
            <a:avLst/>
          </a:prstGeom>
        </p:spPr>
      </p:pic>
      <p:pic>
        <p:nvPicPr>
          <p:cNvPr id="12" name="Slika 11" descr="20140430_114747.jpg"/>
          <p:cNvPicPr>
            <a:picLocks noChangeAspect="1"/>
          </p:cNvPicPr>
          <p:nvPr/>
        </p:nvPicPr>
        <p:blipFill>
          <a:blip r:embed="rId4" cstate="print"/>
          <a:stretch>
            <a:fillRect/>
          </a:stretch>
        </p:blipFill>
        <p:spPr>
          <a:xfrm>
            <a:off x="3851920" y="188640"/>
            <a:ext cx="1996244" cy="2661659"/>
          </a:xfrm>
          <a:prstGeom prst="rect">
            <a:avLst/>
          </a:prstGeom>
        </p:spPr>
      </p:pic>
      <p:pic>
        <p:nvPicPr>
          <p:cNvPr id="14" name="Slika 13" descr="IMG_2247.JPG"/>
          <p:cNvPicPr>
            <a:picLocks noChangeAspect="1"/>
          </p:cNvPicPr>
          <p:nvPr/>
        </p:nvPicPr>
        <p:blipFill>
          <a:blip r:embed="rId5" cstate="print"/>
          <a:stretch>
            <a:fillRect/>
          </a:stretch>
        </p:blipFill>
        <p:spPr>
          <a:xfrm>
            <a:off x="5796136" y="3717032"/>
            <a:ext cx="3080393" cy="2055887"/>
          </a:xfrm>
          <a:prstGeom prst="rect">
            <a:avLst/>
          </a:prstGeom>
        </p:spPr>
      </p:pic>
      <p:pic>
        <p:nvPicPr>
          <p:cNvPr id="20" name="Slika 19" descr="IMG_2229-004.JPG"/>
          <p:cNvPicPr>
            <a:picLocks noChangeAspect="1"/>
          </p:cNvPicPr>
          <p:nvPr/>
        </p:nvPicPr>
        <p:blipFill>
          <a:blip r:embed="rId6" cstate="print"/>
          <a:stretch>
            <a:fillRect/>
          </a:stretch>
        </p:blipFill>
        <p:spPr>
          <a:xfrm>
            <a:off x="1691680" y="2996952"/>
            <a:ext cx="1869182" cy="2578571"/>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slov 2"/>
          <p:cNvSpPr>
            <a:spLocks noGrp="1"/>
          </p:cNvSpPr>
          <p:nvPr>
            <p:ph type="subTitle" idx="1"/>
          </p:nvPr>
        </p:nvSpPr>
        <p:spPr/>
        <p:txBody>
          <a:bodyPr/>
          <a:lstStyle/>
          <a:p>
            <a:pPr algn="ctr"/>
            <a:r>
              <a:rPr lang="hr-HR" dirty="0" smtClean="0"/>
              <a:t>HVALA </a:t>
            </a:r>
            <a:r>
              <a:rPr lang="hr-HR" smtClean="0"/>
              <a:t>NA PAŽNJI.</a:t>
            </a:r>
            <a:endParaRPr lang="hr-H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p:cNvSpPr>
            <a:spLocks noGrp="1"/>
          </p:cNvSpPr>
          <p:nvPr>
            <p:ph type="body" idx="1"/>
          </p:nvPr>
        </p:nvSpPr>
        <p:spPr/>
        <p:txBody>
          <a:bodyPr/>
          <a:lstStyle/>
          <a:p>
            <a:r>
              <a:rPr lang="hr-HR" dirty="0" smtClean="0"/>
              <a:t>RJEŠENJE PROBLEMA:</a:t>
            </a:r>
            <a:endParaRPr lang="hr-HR" dirty="0"/>
          </a:p>
        </p:txBody>
      </p:sp>
      <p:sp>
        <p:nvSpPr>
          <p:cNvPr id="4" name="Rezervirano mjesto teksta 3"/>
          <p:cNvSpPr>
            <a:spLocks noGrp="1"/>
          </p:cNvSpPr>
          <p:nvPr>
            <p:ph type="body" sz="half" idx="3"/>
          </p:nvPr>
        </p:nvSpPr>
        <p:spPr/>
        <p:txBody>
          <a:bodyPr/>
          <a:lstStyle/>
          <a:p>
            <a:r>
              <a:rPr lang="hr-HR" dirty="0" smtClean="0"/>
              <a:t>PRIJATELJSTVO</a:t>
            </a:r>
            <a:endParaRPr lang="hr-HR" dirty="0"/>
          </a:p>
        </p:txBody>
      </p:sp>
      <p:pic>
        <p:nvPicPr>
          <p:cNvPr id="7" name="Rezervirano mjesto sadržaja 6" descr="20140425_105635.jpg"/>
          <p:cNvPicPr>
            <a:picLocks noGrp="1" noChangeAspect="1"/>
          </p:cNvPicPr>
          <p:nvPr>
            <p:ph sz="quarter" idx="2"/>
          </p:nvPr>
        </p:nvPicPr>
        <p:blipFill>
          <a:blip r:embed="rId2" cstate="print"/>
          <a:stretch>
            <a:fillRect/>
          </a:stretch>
        </p:blipFill>
        <p:spPr>
          <a:xfrm>
            <a:off x="1311482" y="1444625"/>
            <a:ext cx="2331623" cy="3941763"/>
          </a:xfrm>
        </p:spPr>
      </p:pic>
      <p:pic>
        <p:nvPicPr>
          <p:cNvPr id="8" name="Rezervirano mjesto sadržaja 7" descr="20140425_105620.jpg"/>
          <p:cNvPicPr>
            <a:picLocks noGrp="1" noChangeAspect="1"/>
          </p:cNvPicPr>
          <p:nvPr>
            <p:ph sz="quarter" idx="4"/>
          </p:nvPr>
        </p:nvPicPr>
        <p:blipFill>
          <a:blip r:embed="rId3" cstate="print"/>
          <a:stretch>
            <a:fillRect/>
          </a:stretch>
        </p:blipFill>
        <p:spPr>
          <a:xfrm>
            <a:off x="5544094" y="1444625"/>
            <a:ext cx="2243637" cy="3941763"/>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p:txBody>
          <a:bodyPr>
            <a:normAutofit/>
          </a:bodyPr>
          <a:lstStyle/>
          <a:p>
            <a:r>
              <a:rPr lang="hr-HR" dirty="0" smtClean="0"/>
              <a:t>Deset nastavnih sati u 7. i 8. razredima – 183 učenika</a:t>
            </a:r>
          </a:p>
          <a:p>
            <a:r>
              <a:rPr lang="hr-HR" dirty="0" smtClean="0"/>
              <a:t>Teme:</a:t>
            </a:r>
          </a:p>
          <a:p>
            <a:pPr lvl="1"/>
            <a:r>
              <a:rPr lang="hr-HR" dirty="0" smtClean="0"/>
              <a:t>1. identitet</a:t>
            </a:r>
          </a:p>
          <a:p>
            <a:pPr lvl="1"/>
            <a:r>
              <a:rPr lang="hr-HR" dirty="0" smtClean="0"/>
              <a:t>2. komunikacija</a:t>
            </a:r>
          </a:p>
          <a:p>
            <a:pPr lvl="1"/>
            <a:r>
              <a:rPr lang="hr-HR" dirty="0" smtClean="0"/>
              <a:t>3. percepcija</a:t>
            </a:r>
          </a:p>
          <a:p>
            <a:pPr lvl="1"/>
            <a:r>
              <a:rPr lang="hr-HR" dirty="0" smtClean="0"/>
              <a:t>4. predrasuda i stereotip</a:t>
            </a:r>
          </a:p>
          <a:p>
            <a:pPr lvl="1"/>
            <a:r>
              <a:rPr lang="hr-HR" dirty="0" smtClean="0"/>
              <a:t>5. demokracija/građanstvo</a:t>
            </a:r>
          </a:p>
          <a:p>
            <a:pPr lvl="1"/>
            <a:r>
              <a:rPr lang="hr-HR" dirty="0" smtClean="0"/>
              <a:t>6. </a:t>
            </a:r>
            <a:r>
              <a:rPr lang="hr-HR" dirty="0" smtClean="0"/>
              <a:t>sukob/medijacija</a:t>
            </a:r>
            <a:endParaRPr lang="hr-HR" dirty="0" smtClean="0"/>
          </a:p>
          <a:p>
            <a:pPr lvl="1"/>
            <a:r>
              <a:rPr lang="hr-HR" dirty="0" smtClean="0"/>
              <a:t>7. dječja prava</a:t>
            </a:r>
          </a:p>
        </p:txBody>
      </p:sp>
      <p:sp>
        <p:nvSpPr>
          <p:cNvPr id="3" name="Naslov 2"/>
          <p:cNvSpPr>
            <a:spLocks noGrp="1"/>
          </p:cNvSpPr>
          <p:nvPr>
            <p:ph type="title"/>
          </p:nvPr>
        </p:nvSpPr>
        <p:spPr/>
        <p:txBody>
          <a:bodyPr/>
          <a:lstStyle/>
          <a:p>
            <a:r>
              <a:rPr lang="hr-HR" dirty="0" smtClean="0"/>
              <a:t>Projekt ‘Građanski inkubator’</a:t>
            </a:r>
            <a:endParaRPr lang="hr-HR" dirty="0"/>
          </a:p>
        </p:txBody>
      </p:sp>
      <p:pic>
        <p:nvPicPr>
          <p:cNvPr id="4" name="Slika 3" descr="P1010009.JPG"/>
          <p:cNvPicPr>
            <a:picLocks noChangeAspect="1"/>
          </p:cNvPicPr>
          <p:nvPr/>
        </p:nvPicPr>
        <p:blipFill>
          <a:blip r:embed="rId2" cstate="print"/>
          <a:stretch>
            <a:fillRect/>
          </a:stretch>
        </p:blipFill>
        <p:spPr>
          <a:xfrm>
            <a:off x="5364088" y="2708920"/>
            <a:ext cx="3059832" cy="228952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p:txBody>
          <a:bodyPr>
            <a:normAutofit fontScale="77500" lnSpcReduction="20000"/>
          </a:bodyPr>
          <a:lstStyle/>
          <a:p>
            <a:pPr lvl="0"/>
            <a:r>
              <a:rPr lang="hr-HR" dirty="0" smtClean="0"/>
              <a:t>Ured za udruge Vlade RH,  Priručnik za nastavnike:  </a:t>
            </a:r>
            <a:r>
              <a:rPr lang="hr-HR" i="1" dirty="0" smtClean="0"/>
              <a:t>Znam, razmišljam, sudjelujem</a:t>
            </a:r>
            <a:r>
              <a:rPr lang="hr-HR" dirty="0" smtClean="0"/>
              <a:t>, </a:t>
            </a:r>
            <a:r>
              <a:rPr lang="hr-HR" i="1" dirty="0" smtClean="0"/>
              <a:t>pomoć u provedbi GOO</a:t>
            </a:r>
            <a:r>
              <a:rPr lang="hr-HR" dirty="0" smtClean="0"/>
              <a:t>, Zagreb, 2013.</a:t>
            </a:r>
          </a:p>
          <a:p>
            <a:pPr lvl="0"/>
            <a:r>
              <a:rPr lang="hr-HR" dirty="0" smtClean="0"/>
              <a:t>Zakoni o školstvu</a:t>
            </a:r>
          </a:p>
          <a:p>
            <a:pPr lvl="0"/>
            <a:r>
              <a:rPr lang="hr-HR" dirty="0" smtClean="0"/>
              <a:t>UNICEF, </a:t>
            </a:r>
            <a:r>
              <a:rPr lang="hr-HR" i="1" dirty="0" smtClean="0"/>
              <a:t>Priručnik za sigurno i poticajno okruženje u školama</a:t>
            </a:r>
            <a:r>
              <a:rPr lang="hr-HR" dirty="0" smtClean="0"/>
              <a:t>, Zagreb, 2003-2005.</a:t>
            </a:r>
          </a:p>
          <a:p>
            <a:pPr lvl="0"/>
            <a:r>
              <a:rPr lang="hr-HR" dirty="0" smtClean="0"/>
              <a:t>British </a:t>
            </a:r>
            <a:r>
              <a:rPr lang="hr-HR" dirty="0" err="1" smtClean="0"/>
              <a:t>Council</a:t>
            </a:r>
            <a:r>
              <a:rPr lang="hr-HR" dirty="0" smtClean="0"/>
              <a:t>, Projekt: </a:t>
            </a:r>
            <a:r>
              <a:rPr lang="hr-HR" i="1" dirty="0" smtClean="0"/>
              <a:t>Aktivni građani</a:t>
            </a:r>
            <a:r>
              <a:rPr lang="hr-HR" dirty="0" smtClean="0"/>
              <a:t>, Zagreb, 2013.</a:t>
            </a:r>
          </a:p>
          <a:p>
            <a:pPr lvl="0"/>
            <a:r>
              <a:rPr lang="hr-HR" dirty="0" smtClean="0"/>
              <a:t>MZOŠ, Udžbenik za učenike: </a:t>
            </a:r>
            <a:r>
              <a:rPr lang="hr-HR" i="1" dirty="0" smtClean="0"/>
              <a:t>Projekt građanin</a:t>
            </a:r>
            <a:r>
              <a:rPr lang="hr-HR" dirty="0" smtClean="0"/>
              <a:t>, Zagreb, 1997.</a:t>
            </a:r>
          </a:p>
          <a:p>
            <a:pPr lvl="0"/>
            <a:r>
              <a:rPr lang="hr-HR" dirty="0" smtClean="0"/>
              <a:t>Forum za slobodu odgoja, Zbirka nastavnih priprema iz medijacije: </a:t>
            </a:r>
            <a:r>
              <a:rPr lang="hr-HR" i="1" dirty="0" smtClean="0"/>
              <a:t>Možemo to riješiti</a:t>
            </a:r>
            <a:r>
              <a:rPr lang="hr-HR" dirty="0" smtClean="0"/>
              <a:t>!, Zagreb, 2013.</a:t>
            </a:r>
          </a:p>
          <a:p>
            <a:pPr lvl="0"/>
            <a:r>
              <a:rPr lang="hr-HR" dirty="0" smtClean="0"/>
              <a:t>Forum za slobodu odgoja, Priručnik za nastavnike: </a:t>
            </a:r>
            <a:r>
              <a:rPr lang="hr-HR" i="1" dirty="0" smtClean="0"/>
              <a:t>Antikorupcijsko obrazovanje u školama</a:t>
            </a:r>
            <a:r>
              <a:rPr lang="hr-HR" dirty="0" smtClean="0"/>
              <a:t>, Zagreb, 2008.</a:t>
            </a:r>
          </a:p>
          <a:p>
            <a:endParaRPr lang="hr-HR" dirty="0"/>
          </a:p>
        </p:txBody>
      </p:sp>
      <p:sp>
        <p:nvSpPr>
          <p:cNvPr id="3" name="Naslov 2"/>
          <p:cNvSpPr>
            <a:spLocks noGrp="1"/>
          </p:cNvSpPr>
          <p:nvPr>
            <p:ph type="title"/>
          </p:nvPr>
        </p:nvSpPr>
        <p:spPr/>
        <p:txBody>
          <a:bodyPr>
            <a:normAutofit/>
          </a:bodyPr>
          <a:lstStyle/>
          <a:p>
            <a:r>
              <a:rPr lang="hr-HR" dirty="0" smtClean="0"/>
              <a:t>Literatura:</a:t>
            </a:r>
            <a:endParaRPr lang="hr-H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p:txBody>
          <a:bodyPr/>
          <a:lstStyle/>
          <a:p>
            <a:r>
              <a:rPr lang="hr-HR" dirty="0" smtClean="0"/>
              <a:t>35 nastavnih sati, 28 učenika 7.i 8. razreda</a:t>
            </a:r>
          </a:p>
          <a:p>
            <a:r>
              <a:rPr lang="hr-HR" dirty="0" smtClean="0"/>
              <a:t>Teme:</a:t>
            </a:r>
          </a:p>
          <a:p>
            <a:r>
              <a:rPr lang="hr-HR" sz="2400" dirty="0" smtClean="0"/>
              <a:t>1. Zakoni o školstvu:</a:t>
            </a:r>
          </a:p>
          <a:p>
            <a:pPr lvl="1"/>
            <a:r>
              <a:rPr lang="hr-HR" sz="2000" dirty="0" smtClean="0"/>
              <a:t>Statut škole</a:t>
            </a:r>
          </a:p>
          <a:p>
            <a:pPr lvl="1"/>
            <a:r>
              <a:rPr lang="hr-HR" sz="2000" dirty="0" smtClean="0"/>
              <a:t>Etički kodeks</a:t>
            </a:r>
          </a:p>
          <a:p>
            <a:pPr lvl="1"/>
            <a:r>
              <a:rPr lang="hr-HR" sz="2000" dirty="0" smtClean="0"/>
              <a:t>Pravilnik o načinu i elementima vrednovanja</a:t>
            </a:r>
          </a:p>
          <a:p>
            <a:pPr lvl="1"/>
            <a:r>
              <a:rPr lang="hr-HR" sz="2000" dirty="0" smtClean="0"/>
              <a:t>Kućni red škole</a:t>
            </a:r>
          </a:p>
          <a:p>
            <a:r>
              <a:rPr lang="hr-HR" sz="2400" dirty="0" smtClean="0"/>
              <a:t>2. Upitnik za prepoznavanje i raščlambu problema:</a:t>
            </a:r>
          </a:p>
          <a:p>
            <a:pPr lvl="1"/>
            <a:r>
              <a:rPr lang="hr-HR" sz="2000" dirty="0" smtClean="0"/>
              <a:t>Kakvu školu žele naši učenici</a:t>
            </a:r>
          </a:p>
          <a:p>
            <a:pPr lvl="1"/>
            <a:r>
              <a:rPr lang="hr-HR" sz="2000" dirty="0" smtClean="0"/>
              <a:t>Što sami učenici mogu napraviti kako bi poboljšali uvjete u nastavi, izvannastavnim aktivnostima, odnosima i materijalnim uvjetima</a:t>
            </a:r>
          </a:p>
          <a:p>
            <a:pPr lvl="1"/>
            <a:endParaRPr lang="hr-HR" sz="2000" dirty="0" smtClean="0"/>
          </a:p>
          <a:p>
            <a:pPr lvl="1"/>
            <a:endParaRPr lang="hr-HR" dirty="0" smtClean="0"/>
          </a:p>
        </p:txBody>
      </p:sp>
      <p:sp>
        <p:nvSpPr>
          <p:cNvPr id="3" name="Naslov 2"/>
          <p:cNvSpPr>
            <a:spLocks noGrp="1"/>
          </p:cNvSpPr>
          <p:nvPr>
            <p:ph type="title"/>
          </p:nvPr>
        </p:nvSpPr>
        <p:spPr/>
        <p:txBody>
          <a:bodyPr/>
          <a:lstStyle/>
          <a:p>
            <a:r>
              <a:rPr lang="hr-HR" dirty="0" smtClean="0"/>
              <a:t>INA ‘Škola govorništva’</a:t>
            </a:r>
            <a:endParaRPr lang="hr-H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2400" dirty="0" smtClean="0"/>
              <a:t>3. Ankete</a:t>
            </a:r>
            <a:endParaRPr lang="hr-HR" sz="2400" dirty="0"/>
          </a:p>
        </p:txBody>
      </p:sp>
      <p:sp>
        <p:nvSpPr>
          <p:cNvPr id="3" name="Rezervirano mjesto teksta 2"/>
          <p:cNvSpPr>
            <a:spLocks noGrp="1"/>
          </p:cNvSpPr>
          <p:nvPr>
            <p:ph type="body" idx="1"/>
          </p:nvPr>
        </p:nvSpPr>
        <p:spPr/>
        <p:txBody>
          <a:bodyPr>
            <a:normAutofit/>
          </a:bodyPr>
          <a:lstStyle/>
          <a:p>
            <a:r>
              <a:rPr lang="hr-HR" sz="1700" smtClean="0"/>
              <a:t>Proveli </a:t>
            </a:r>
            <a:r>
              <a:rPr lang="hr-HR" sz="1700" dirty="0" smtClean="0"/>
              <a:t>i obradili učenici 7. razreda u suradnji s dvije nastavnice </a:t>
            </a:r>
            <a:endParaRPr lang="hr-HR" sz="1700" dirty="0"/>
          </a:p>
        </p:txBody>
      </p:sp>
      <p:sp>
        <p:nvSpPr>
          <p:cNvPr id="4" name="Rezervirano mjesto teksta 3"/>
          <p:cNvSpPr>
            <a:spLocks noGrp="1"/>
          </p:cNvSpPr>
          <p:nvPr>
            <p:ph type="body" sz="half" idx="3"/>
          </p:nvPr>
        </p:nvSpPr>
        <p:spPr/>
        <p:txBody>
          <a:bodyPr>
            <a:normAutofit/>
          </a:bodyPr>
          <a:lstStyle/>
          <a:p>
            <a:r>
              <a:rPr lang="hr-HR" sz="1700" dirty="0" smtClean="0"/>
              <a:t>Provela i obradila pedagoginja</a:t>
            </a:r>
            <a:endParaRPr lang="hr-HR" sz="1700" dirty="0"/>
          </a:p>
        </p:txBody>
      </p:sp>
      <p:sp>
        <p:nvSpPr>
          <p:cNvPr id="5" name="Rezervirano mjesto sadržaja 4"/>
          <p:cNvSpPr>
            <a:spLocks noGrp="1"/>
          </p:cNvSpPr>
          <p:nvPr>
            <p:ph sz="quarter" idx="2"/>
          </p:nvPr>
        </p:nvSpPr>
        <p:spPr/>
        <p:txBody>
          <a:bodyPr>
            <a:normAutofit lnSpcReduction="10000"/>
          </a:bodyPr>
          <a:lstStyle/>
          <a:p>
            <a:r>
              <a:rPr lang="hr-HR" sz="2200" b="1" dirty="0" smtClean="0"/>
              <a:t>‘</a:t>
            </a:r>
            <a:r>
              <a:rPr lang="hr-HR" sz="2000" b="1" dirty="0" err="1" smtClean="0"/>
              <a:t>Međuvršnjačko</a:t>
            </a:r>
            <a:r>
              <a:rPr lang="hr-HR" sz="2000" b="1" dirty="0" smtClean="0"/>
              <a:t> nasilje’</a:t>
            </a:r>
          </a:p>
          <a:p>
            <a:pPr>
              <a:buNone/>
            </a:pPr>
            <a:endParaRPr lang="hr-HR" dirty="0" smtClean="0"/>
          </a:p>
          <a:p>
            <a:pPr lvl="1"/>
            <a:r>
              <a:rPr lang="hr-HR" sz="1800" dirty="0" smtClean="0"/>
              <a:t>Učenici informacije dobivaju od vršnjaka i medija;</a:t>
            </a:r>
          </a:p>
          <a:p>
            <a:pPr lvl="1"/>
            <a:r>
              <a:rPr lang="hr-HR" sz="1800" dirty="0" smtClean="0"/>
              <a:t>Kada se nasilje dogodi pomažu im roditelji, razrednici, stručna služba i vršnjaci;</a:t>
            </a:r>
          </a:p>
          <a:p>
            <a:pPr lvl="1"/>
            <a:r>
              <a:rPr lang="hr-HR" sz="1800" dirty="0" smtClean="0"/>
              <a:t>Za smanjenje </a:t>
            </a:r>
            <a:r>
              <a:rPr lang="hr-HR" sz="1800" dirty="0" err="1" smtClean="0"/>
              <a:t>međuvršnjačkog</a:t>
            </a:r>
            <a:r>
              <a:rPr lang="hr-HR" sz="1800" dirty="0" smtClean="0"/>
              <a:t> nasilja učenici su predložili:</a:t>
            </a:r>
          </a:p>
          <a:p>
            <a:pPr lvl="2"/>
            <a:r>
              <a:rPr lang="hr-HR" dirty="0" smtClean="0"/>
              <a:t>Volonterski rad</a:t>
            </a:r>
          </a:p>
          <a:p>
            <a:pPr lvl="2"/>
            <a:r>
              <a:rPr lang="hr-HR" dirty="0" smtClean="0"/>
              <a:t>Razgovor/medijacija.</a:t>
            </a:r>
            <a:endParaRPr lang="hr-HR" dirty="0"/>
          </a:p>
        </p:txBody>
      </p:sp>
      <p:sp>
        <p:nvSpPr>
          <p:cNvPr id="6" name="Rezervirano mjesto sadržaja 5"/>
          <p:cNvSpPr>
            <a:spLocks noGrp="1"/>
          </p:cNvSpPr>
          <p:nvPr>
            <p:ph sz="quarter" idx="4"/>
          </p:nvPr>
        </p:nvSpPr>
        <p:spPr/>
        <p:txBody>
          <a:bodyPr>
            <a:normAutofit/>
          </a:bodyPr>
          <a:lstStyle/>
          <a:p>
            <a:r>
              <a:rPr lang="hr-HR" sz="2000" b="1" dirty="0" smtClean="0"/>
              <a:t>‘Škola po mjeri učenika’</a:t>
            </a:r>
          </a:p>
          <a:p>
            <a:pPr>
              <a:buNone/>
            </a:pPr>
            <a:endParaRPr lang="hr-HR" sz="2200" dirty="0" smtClean="0"/>
          </a:p>
          <a:p>
            <a:pPr lvl="1"/>
            <a:r>
              <a:rPr lang="hr-HR" sz="1800" dirty="0" smtClean="0"/>
              <a:t>Vole ići u školu (relativno) 58%;</a:t>
            </a:r>
          </a:p>
          <a:p>
            <a:pPr lvl="1"/>
            <a:r>
              <a:rPr lang="hr-HR" sz="1800" dirty="0" smtClean="0"/>
              <a:t>Predavanje učitelja i upute djelomično jasne 77%;</a:t>
            </a:r>
          </a:p>
          <a:p>
            <a:pPr lvl="1"/>
            <a:r>
              <a:rPr lang="hr-HR" sz="1800" dirty="0" smtClean="0"/>
              <a:t>U školi uče stvari koje im nikada neće trebati 69</a:t>
            </a:r>
            <a:r>
              <a:rPr lang="hr-HR" sz="1800" dirty="0" smtClean="0"/>
              <a:t>%;</a:t>
            </a:r>
            <a:endParaRPr lang="hr-HR" sz="1800" dirty="0" smtClean="0"/>
          </a:p>
          <a:p>
            <a:pPr lvl="1"/>
            <a:r>
              <a:rPr lang="hr-HR" sz="1800" dirty="0" smtClean="0"/>
              <a:t>Ocjenjivanje je </a:t>
            </a:r>
            <a:r>
              <a:rPr lang="hr-HR" sz="1800" dirty="0" smtClean="0"/>
              <a:t>djelomično </a:t>
            </a:r>
            <a:r>
              <a:rPr lang="hr-HR" sz="1800" dirty="0" smtClean="0"/>
              <a:t>pravedno 73</a:t>
            </a:r>
            <a:r>
              <a:rPr lang="hr-HR" sz="1800" dirty="0" smtClean="0"/>
              <a:t>%;</a:t>
            </a:r>
            <a:endParaRPr lang="hr-HR" sz="1800" dirty="0" smtClean="0"/>
          </a:p>
          <a:p>
            <a:pPr lvl="1"/>
            <a:r>
              <a:rPr lang="hr-HR" sz="1800" dirty="0" smtClean="0"/>
              <a:t>Učitelji pohvaljuju i potiču 27</a:t>
            </a:r>
            <a:r>
              <a:rPr lang="hr-HR" sz="1800" dirty="0" smtClean="0"/>
              <a:t>%.</a:t>
            </a:r>
            <a:endParaRPr lang="hr-HR" sz="1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descr="P1010002.JPG"/>
          <p:cNvPicPr>
            <a:picLocks noGrp="1" noChangeAspect="1"/>
          </p:cNvPicPr>
          <p:nvPr>
            <p:ph idx="1"/>
          </p:nvPr>
        </p:nvPicPr>
        <p:blipFill>
          <a:blip r:embed="rId2" cstate="print"/>
          <a:stretch>
            <a:fillRect/>
          </a:stretch>
        </p:blipFill>
        <p:spPr>
          <a:xfrm>
            <a:off x="1547642" y="1481138"/>
            <a:ext cx="6048716" cy="4525962"/>
          </a:xfrm>
        </p:spPr>
      </p:pic>
      <p:sp>
        <p:nvSpPr>
          <p:cNvPr id="3" name="Naslov 2"/>
          <p:cNvSpPr>
            <a:spLocks noGrp="1"/>
          </p:cNvSpPr>
          <p:nvPr>
            <p:ph type="title"/>
          </p:nvPr>
        </p:nvSpPr>
        <p:spPr/>
        <p:txBody>
          <a:bodyPr/>
          <a:lstStyle/>
          <a:p>
            <a:endParaRPr lang="hr-H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descr="P1010005.JPG"/>
          <p:cNvPicPr>
            <a:picLocks noGrp="1" noChangeAspect="1"/>
          </p:cNvPicPr>
          <p:nvPr>
            <p:ph idx="1"/>
          </p:nvPr>
        </p:nvPicPr>
        <p:blipFill>
          <a:blip r:embed="rId2" cstate="print"/>
          <a:stretch>
            <a:fillRect/>
          </a:stretch>
        </p:blipFill>
        <p:spPr>
          <a:xfrm>
            <a:off x="1547642" y="1481138"/>
            <a:ext cx="6048716" cy="4525962"/>
          </a:xfrm>
        </p:spPr>
      </p:pic>
      <p:sp>
        <p:nvSpPr>
          <p:cNvPr id="3" name="Naslov 2"/>
          <p:cNvSpPr>
            <a:spLocks noGrp="1"/>
          </p:cNvSpPr>
          <p:nvPr>
            <p:ph type="title"/>
          </p:nvPr>
        </p:nvSpPr>
        <p:spPr/>
        <p:txBody>
          <a:bodyPr>
            <a:normAutofit/>
          </a:bodyPr>
          <a:lstStyle/>
          <a:p>
            <a:r>
              <a:rPr lang="hr-HR" sz="2400" dirty="0" smtClean="0"/>
              <a:t>4. Scenografija</a:t>
            </a:r>
            <a:endParaRPr lang="hr-HR"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omilanje">
  <a:themeElements>
    <a:clrScheme name="Gomilanj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Gomilanj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Gomilanj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295</TotalTime>
  <Words>964</Words>
  <Application>Microsoft Office PowerPoint</Application>
  <PresentationFormat>Prikaz na zaslonu (4:3)</PresentationFormat>
  <Paragraphs>116</Paragraphs>
  <Slides>21</Slides>
  <Notes>0</Notes>
  <HiddenSlides>0</HiddenSlides>
  <MMClips>2</MMClips>
  <ScaleCrop>false</ScaleCrop>
  <HeadingPairs>
    <vt:vector size="4" baseType="variant">
      <vt:variant>
        <vt:lpstr>Tema</vt:lpstr>
      </vt:variant>
      <vt:variant>
        <vt:i4>1</vt:i4>
      </vt:variant>
      <vt:variant>
        <vt:lpstr>Naslovi slajdova</vt:lpstr>
      </vt:variant>
      <vt:variant>
        <vt:i4>21</vt:i4>
      </vt:variant>
    </vt:vector>
  </HeadingPairs>
  <TitlesOfParts>
    <vt:vector size="22" baseType="lpstr">
      <vt:lpstr>Gomilanje</vt:lpstr>
      <vt:lpstr>Tribina ‘Škola, mjesto po mjeri učenika’</vt:lpstr>
      <vt:lpstr>Slajd 2</vt:lpstr>
      <vt:lpstr>Slajd 3</vt:lpstr>
      <vt:lpstr>Projekt ‘Građanski inkubator’</vt:lpstr>
      <vt:lpstr>Literatura:</vt:lpstr>
      <vt:lpstr>INA ‘Škola govorništva’</vt:lpstr>
      <vt:lpstr>3. Ankete</vt:lpstr>
      <vt:lpstr>Slajd 8</vt:lpstr>
      <vt:lpstr>4. Scenografija</vt:lpstr>
      <vt:lpstr>5. Crtani film </vt:lpstr>
      <vt:lpstr>  6. Pozivnica, najava i odjavna špica </vt:lpstr>
      <vt:lpstr>Slajd 12</vt:lpstr>
      <vt:lpstr>Sudionici: Učenici i stručni suradnici šest osnovnih škola Makarskog primorja i Gimnazije fra Andrije Kačića Miošića</vt:lpstr>
      <vt:lpstr>Pitanja učenika:</vt:lpstr>
      <vt:lpstr>Slajd 15</vt:lpstr>
      <vt:lpstr>Izložba plakata</vt:lpstr>
      <vt:lpstr>Uz pomoć gostiju:</vt:lpstr>
      <vt:lpstr>Slajd 18</vt:lpstr>
      <vt:lpstr>Projekt je potaknuo daljnje školske i međuškolske programe poput osnivanja Mreže učeničkih vijeća Makarskog primorja te dogovor i niz  edukacija za osnivanje Gradskog vijeća mladih kao savjetodavnog tijela jedinica lokalne samouprave.  </vt:lpstr>
      <vt:lpstr>Organizatori….</vt:lpstr>
      <vt:lpstr>Slajd 21</vt:lpstr>
    </vt:vector>
  </TitlesOfParts>
  <Company>¸OŠ S. IVIČEVIĆA MAKARSKA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Tribina ‘Škola, mjesto po mjeri učenika’</dc:title>
  <dc:creator>KNJIŽNICA</dc:creator>
  <cp:lastModifiedBy>KNJIŽNICA</cp:lastModifiedBy>
  <cp:revision>64</cp:revision>
  <dcterms:created xsi:type="dcterms:W3CDTF">2015-03-04T13:52:42Z</dcterms:created>
  <dcterms:modified xsi:type="dcterms:W3CDTF">2015-03-11T15:27:08Z</dcterms:modified>
</cp:coreProperties>
</file>