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330" r:id="rId3"/>
    <p:sldId id="315" r:id="rId4"/>
    <p:sldId id="334" r:id="rId5"/>
    <p:sldId id="316" r:id="rId6"/>
    <p:sldId id="266" r:id="rId7"/>
    <p:sldId id="257" r:id="rId8"/>
    <p:sldId id="258" r:id="rId9"/>
    <p:sldId id="260" r:id="rId10"/>
    <p:sldId id="261" r:id="rId11"/>
    <p:sldId id="262" r:id="rId12"/>
    <p:sldId id="267" r:id="rId13"/>
    <p:sldId id="268" r:id="rId14"/>
    <p:sldId id="331" r:id="rId15"/>
    <p:sldId id="270" r:id="rId16"/>
    <p:sldId id="271" r:id="rId17"/>
    <p:sldId id="279" r:id="rId18"/>
    <p:sldId id="280" r:id="rId19"/>
    <p:sldId id="264" r:id="rId20"/>
    <p:sldId id="319" r:id="rId21"/>
    <p:sldId id="284" r:id="rId22"/>
    <p:sldId id="314" r:id="rId23"/>
    <p:sldId id="304" r:id="rId24"/>
    <p:sldId id="313" r:id="rId25"/>
    <p:sldId id="282" r:id="rId26"/>
    <p:sldId id="292" r:id="rId27"/>
    <p:sldId id="320" r:id="rId28"/>
    <p:sldId id="321" r:id="rId29"/>
    <p:sldId id="293" r:id="rId30"/>
    <p:sldId id="295" r:id="rId31"/>
    <p:sldId id="272" r:id="rId32"/>
    <p:sldId id="286" r:id="rId33"/>
    <p:sldId id="322" r:id="rId34"/>
    <p:sldId id="287" r:id="rId35"/>
    <p:sldId id="288" r:id="rId36"/>
    <p:sldId id="289" r:id="rId37"/>
    <p:sldId id="318" r:id="rId38"/>
    <p:sldId id="306" r:id="rId39"/>
    <p:sldId id="307" r:id="rId40"/>
    <p:sldId id="308" r:id="rId41"/>
    <p:sldId id="283" r:id="rId42"/>
    <p:sldId id="281" r:id="rId43"/>
    <p:sldId id="273" r:id="rId44"/>
    <p:sldId id="326" r:id="rId45"/>
    <p:sldId id="327" r:id="rId46"/>
    <p:sldId id="328" r:id="rId47"/>
    <p:sldId id="296" r:id="rId48"/>
    <p:sldId id="332" r:id="rId49"/>
    <p:sldId id="297" r:id="rId50"/>
    <p:sldId id="333" r:id="rId51"/>
    <p:sldId id="298" r:id="rId52"/>
    <p:sldId id="299" r:id="rId53"/>
    <p:sldId id="278" r:id="rId54"/>
    <p:sldId id="309" r:id="rId55"/>
    <p:sldId id="310" r:id="rId56"/>
    <p:sldId id="311" r:id="rId57"/>
    <p:sldId id="324" r:id="rId58"/>
    <p:sldId id="300" r:id="rId59"/>
    <p:sldId id="335" r:id="rId60"/>
    <p:sldId id="336" r:id="rId6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C85881-74E1-48CF-A466-1BCA37025E31}" type="datetimeFigureOut">
              <a:rPr lang="hr-HR" smtClean="0"/>
              <a:pPr/>
              <a:t>5.4.2013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BCA4CF-9B37-463B-BCFE-52F743DB28E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.hr/UserFiles/Image/zastita/1.DIO_Sto%20ciniti%20u%20slucaju%20nesrece,%20velike%20nesrece%20ili%20katastrofe.pdf" TargetMode="External"/><Relationship Id="rId7" Type="http://schemas.openxmlformats.org/officeDocument/2006/relationships/hyperlink" Target="http://www.mdc.hr/UserFiles/Image/zastita/MDC_Muzej%20u%20kriznim%20situacijama_Pripreme_2012.pdf" TargetMode="External"/><Relationship Id="rId2" Type="http://schemas.openxmlformats.org/officeDocument/2006/relationships/hyperlink" Target="http://www.mdc.hr/hr/mdc/zastita/prirucnic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c.hr/UserFiles/Image/zastita/MDC_Muzej%20u%20kriznim%20situacijama_Planiranje_2012.pdf" TargetMode="External"/><Relationship Id="rId5" Type="http://schemas.openxmlformats.org/officeDocument/2006/relationships/hyperlink" Target="http://www.mdc.hr/UserFiles/Image/zastita/2.DIO_Procjene_a.pdf" TargetMode="External"/><Relationship Id="rId4" Type="http://schemas.openxmlformats.org/officeDocument/2006/relationships/hyperlink" Target="http://www.mdc.hr/UserFiles/Image/izdavastvo/im/IM_40_(3-4)_final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867600" cy="48146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Kratke smjernice za zaštitu knjižnične građe u školskim knjižnicama i upravljanje zaštitom u slučaju katastrofa, uz upute prema </a:t>
            </a:r>
            <a:r>
              <a:rPr lang="hr-HR" i="1" dirty="0" smtClean="0">
                <a:solidFill>
                  <a:schemeClr val="bg1"/>
                </a:solidFill>
              </a:rPr>
              <a:t>IFLA-</a:t>
            </a:r>
            <a:r>
              <a:rPr lang="hr-HR" i="1" dirty="0" err="1" smtClean="0">
                <a:solidFill>
                  <a:schemeClr val="bg1"/>
                </a:solidFill>
              </a:rPr>
              <a:t>in</a:t>
            </a:r>
            <a:r>
              <a:rPr lang="hr-HR" i="1" dirty="0" smtClean="0">
                <a:solidFill>
                  <a:schemeClr val="bg1"/>
                </a:solidFill>
              </a:rPr>
              <a:t/>
            </a:r>
            <a:br>
              <a:rPr lang="hr-HR" i="1" dirty="0" smtClean="0">
                <a:solidFill>
                  <a:schemeClr val="bg1"/>
                </a:solidFill>
              </a:rPr>
            </a:br>
            <a:r>
              <a:rPr lang="hr-HR" i="1" dirty="0" smtClean="0">
                <a:solidFill>
                  <a:schemeClr val="bg1"/>
                </a:solidFill>
              </a:rPr>
              <a:t>Kratki priručnik za Pripravnost i planiranje mjera zaštite u slučaju katastrofa</a:t>
            </a:r>
            <a:endParaRPr lang="hr-HR" i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Vesna Mihanović</a:t>
            </a:r>
          </a:p>
          <a:p>
            <a:r>
              <a:rPr lang="hr-HR" dirty="0" smtClean="0"/>
              <a:t>Split, 2013.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Zakon o knjižnicama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51. st.3.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‘’Novčanom kaznom od 1000-5000 kuna kaznit će se za prekršaj knjižnica, odnosno pravna osoba u čijem se sastavu nalazi knjižnica:</a:t>
            </a:r>
          </a:p>
          <a:p>
            <a:r>
              <a:rPr lang="hr-HR" dirty="0" smtClean="0"/>
              <a:t>-ako se utvrdi da knjižnica nije poduzela mjere za zaštitu knjižnične građe…’’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Pravilnik o zaštiti knjižnične građe članak 1.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‘’Ovim se Pravilnikom uređuju mjere zaštite i očuvanja knjižnične građe i to: 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uvjeti čuvanja, 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način pohrane i 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oblici korištenja knjižnične građe.’’ </a:t>
            </a: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Standard za školske knjižnice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8.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‘’stručna knjižnična djelatnost u školskoj knjižnici obuhvaća:</a:t>
            </a:r>
          </a:p>
          <a:p>
            <a:r>
              <a:rPr lang="hr-HR" dirty="0" smtClean="0"/>
              <a:t>……….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zaštitu knjižnične građe’’</a:t>
            </a:r>
            <a:endParaRPr lang="hr-H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Standard za školske knjižnice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19.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‘’ </a:t>
            </a:r>
            <a:r>
              <a:rPr lang="hr-HR" i="1" dirty="0" smtClean="0">
                <a:solidFill>
                  <a:srgbClr val="FF0000"/>
                </a:solidFill>
              </a:rPr>
              <a:t>Prostor školske knjižnice </a:t>
            </a:r>
            <a:r>
              <a:rPr lang="hr-HR" dirty="0" smtClean="0"/>
              <a:t>treba planirati u središtu školske zgrade na pristupačnom mjestu, zaštićenom od buke. Prostor mora biti zaštićen od vlage, visoke temperature, </a:t>
            </a:r>
            <a:r>
              <a:rPr lang="hr-HR" dirty="0" err="1" smtClean="0"/>
              <a:t>insolacije</a:t>
            </a:r>
            <a:r>
              <a:rPr lang="hr-HR" dirty="0" smtClean="0"/>
              <a:t> te od požara, poplava i otuđivanja.’’ 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Standard za školske knjižnice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25.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	‘’ Korištenje školske knjižnice uredit će se </a:t>
            </a:r>
            <a:r>
              <a:rPr lang="hr-HR" i="1" dirty="0" smtClean="0">
                <a:solidFill>
                  <a:srgbClr val="FF0000"/>
                </a:solidFill>
              </a:rPr>
              <a:t>pravilnikom o radu knjižnice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	Pravilnikom iz st. 1 ovog članka osobito se uređuju: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pitanja radnog vremena knjižnice,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posudba knjižnične građe, </a:t>
            </a:r>
          </a:p>
          <a:p>
            <a:pPr>
              <a:buFont typeface="Wingdings" pitchFamily="2" charset="2"/>
              <a:buChar char="v"/>
            </a:pPr>
            <a:r>
              <a:rPr lang="hr-HR" i="1" dirty="0" smtClean="0">
                <a:solidFill>
                  <a:srgbClr val="FF0000"/>
                </a:solidFill>
              </a:rPr>
              <a:t>korištenje građe u prostoru knjižnice te </a:t>
            </a:r>
          </a:p>
          <a:p>
            <a:pPr>
              <a:buFont typeface="Wingdings" pitchFamily="2" charset="2"/>
              <a:buChar char="v"/>
            </a:pPr>
            <a:r>
              <a:rPr lang="hr-HR" i="1" dirty="0" smtClean="0">
                <a:solidFill>
                  <a:srgbClr val="FF0000"/>
                </a:solidFill>
              </a:rPr>
              <a:t>postupak u slučaju oštećenja, uništenja ili gubitka posuđene knjižnične građe.’’  </a:t>
            </a:r>
            <a:endParaRPr lang="hr-HR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IFLA-ina načela za skrb i rukovanje knjižničnom građom 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Kratak dokument s ključnim načelima zaštite koje knjižnice mogu primijeniti za čuvanje svojih fondova.</a:t>
            </a:r>
          </a:p>
        </p:txBody>
      </p:sp>
      <p:pic>
        <p:nvPicPr>
          <p:cNvPr id="2050" name="Picture 2" descr="C:\Users\ured 07\AppData\Local\Microsoft\Windows\Temporary Internet Files\Content.Outlook\QVFTSYFA\ifla - nacela za skrb i ruk 900px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05816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IFLA-</a:t>
            </a:r>
            <a:r>
              <a:rPr lang="hr-HR" i="1" dirty="0" err="1" smtClean="0">
                <a:solidFill>
                  <a:srgbClr val="FF0000"/>
                </a:solidFill>
              </a:rPr>
              <a:t>in</a:t>
            </a:r>
            <a:r>
              <a:rPr lang="hr-HR" i="1" dirty="0" smtClean="0">
                <a:solidFill>
                  <a:srgbClr val="FF0000"/>
                </a:solidFill>
              </a:rPr>
              <a:t> kratki priručnik za pripravnost i planiranje mjera zaštite u slučaju katastrofa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8"/>
            <a:endParaRPr lang="hr-HR" dirty="0" smtClean="0"/>
          </a:p>
          <a:p>
            <a:pPr>
              <a:buNone/>
            </a:pPr>
            <a:r>
              <a:rPr lang="hr-HR" i="1" dirty="0" smtClean="0"/>
              <a:t>	Središnji program za zaštitu i </a:t>
            </a:r>
            <a:r>
              <a:rPr lang="hr-HR" i="1" dirty="0" err="1" smtClean="0"/>
              <a:t>konzervaciju</a:t>
            </a:r>
            <a:endParaRPr lang="hr-HR" i="1" dirty="0" smtClean="0"/>
          </a:p>
          <a:p>
            <a:pPr>
              <a:buNone/>
            </a:pPr>
            <a:endParaRPr lang="hr-HR" i="1" dirty="0" smtClean="0"/>
          </a:p>
          <a:p>
            <a:r>
              <a:rPr lang="hr-HR" dirty="0" smtClean="0"/>
              <a:t>Temeljni priručnik usmjeren na glavne točke koje treba uvažiti kod izrade plana za slučaj katastrofa.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2" descr="C:\Users\ured 07\AppData\Local\Microsoft\Windows\Temporary Internet Files\Content.Outlook\QVFTSYFA\ifla - kratki prirucnik za pripravnost 9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2716979" cy="3989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II. Plan mjera za slučaj opasnosti</a:t>
            </a:r>
            <a:br>
              <a:rPr lang="hr-HR" i="1" dirty="0" smtClean="0">
                <a:solidFill>
                  <a:srgbClr val="FF0000"/>
                </a:solidFill>
              </a:rPr>
            </a:b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svaku knjižnicu je , bez obzira na veličinu, neophodno poduzeti sve moguće preventivne mjere za sprečavanje nesreće koja se može izbjeći.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Plan mjera za slučaj opasnosti za školsku knjižnicu mora biti sastavni dio plana za slučaj opasnosti kojega donose škole. </a:t>
            </a:r>
          </a:p>
          <a:p>
            <a:r>
              <a:rPr lang="hr-HR" dirty="0" smtClean="0"/>
              <a:t>Prije nego pristupimo ovom poslu, treba pregledati planove koje škola ima te vidjeti kako je knjižnica u njima zastupljena.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i="1" dirty="0" smtClean="0">
                <a:solidFill>
                  <a:srgbClr val="FF0000"/>
                </a:solidFill>
              </a:rPr>
              <a:t> </a:t>
            </a:r>
            <a:endParaRPr lang="hr-HR" sz="3600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Većina školskih planova sadrži detaljne upute vezane uz spašavanje i evakuaciju ljudstva, arhive  te opreme.</a:t>
            </a:r>
          </a:p>
          <a:p>
            <a:r>
              <a:rPr lang="hr-HR" dirty="0" smtClean="0"/>
              <a:t>U planovima su naglašeni:</a:t>
            </a:r>
          </a:p>
          <a:p>
            <a:r>
              <a:rPr lang="hr-HR" dirty="0" smtClean="0"/>
              <a:t> evakuacijski putovi, </a:t>
            </a:r>
          </a:p>
          <a:p>
            <a:r>
              <a:rPr lang="hr-HR" dirty="0" smtClean="0"/>
              <a:t>sredstva za spašavanje te </a:t>
            </a:r>
          </a:p>
          <a:p>
            <a:r>
              <a:rPr lang="hr-HR" dirty="0" smtClean="0"/>
              <a:t>osobe i službe koje su odgovorne za postupanje u kriznim situacijama.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Tko je odgovoran za izradu plana?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‘’Ravnatelj samostalne knjižnice , odnosno voditelj knjižnice u sastavu dužan je u roku od godine dana od donošenja ovog Pravilnika </a:t>
            </a:r>
            <a:r>
              <a:rPr lang="hr-HR" u="sng" dirty="0" smtClean="0"/>
              <a:t>donijeti</a:t>
            </a:r>
            <a:r>
              <a:rPr lang="hr-HR" dirty="0" smtClean="0"/>
              <a:t> PLAN MJERA ZA SLUČAJ OPASNOSTI iz članka 3. ovoga Pravilnika i odrediti osobu odgovornu za njegovo provođenje. Pri izradi plana potrebno je voditi računa o posebnostima knjižnice i knjižnične građe…’’ 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Pravilnik o zaštiti knjižnične građe (članak 4.)</a:t>
            </a:r>
            <a:endParaRPr lang="hr-HR" sz="2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581128"/>
            <a:ext cx="1009194" cy="15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Uvod</a:t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Još uvijek nije prioritetno pitanje.</a:t>
            </a:r>
          </a:p>
          <a:p>
            <a:r>
              <a:rPr lang="hr-HR" dirty="0" smtClean="0"/>
              <a:t>Mjere zaštite nisu regulirane pravilnikom ili općim aktom knjižnice.</a:t>
            </a:r>
          </a:p>
          <a:p>
            <a:r>
              <a:rPr lang="hr-HR" dirty="0" smtClean="0"/>
              <a:t>Knjižnice se oslanjaju na opće znanje svojih djelatnika o zaštiti.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Izdvajaju se oštećene knjige za popravak. </a:t>
            </a:r>
          </a:p>
          <a:p>
            <a:r>
              <a:rPr lang="hr-HR" dirty="0" smtClean="0"/>
              <a:t>Prijavljuju veća vidljiva oštećenja građe.</a:t>
            </a:r>
          </a:p>
          <a:p>
            <a:r>
              <a:rPr lang="hr-HR" dirty="0" smtClean="0"/>
              <a:t>Otpisuje se uništena, dotrajala i zastarjela građa.</a:t>
            </a:r>
          </a:p>
          <a:p>
            <a:r>
              <a:rPr lang="hr-HR" dirty="0" smtClean="0"/>
              <a:t>Štite se važnije zbirke i knjige.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Zaštita knjižnične građe u školskim knjižnicama 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Mjere koje se provode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Strelica lijevo-desno 6"/>
          <p:cNvSpPr/>
          <p:nvPr/>
        </p:nvSpPr>
        <p:spPr>
          <a:xfrm>
            <a:off x="4427984" y="1988840"/>
            <a:ext cx="432048" cy="2686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Što sadrži plan mjera za slučaj opasnosti?</a:t>
            </a: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‘’Plan mjera za slučaj opasnosti obvezno sadrži sljedeće elemente:</a:t>
            </a:r>
          </a:p>
          <a:p>
            <a:r>
              <a:rPr lang="hr-HR" dirty="0" smtClean="0"/>
              <a:t>1. </a:t>
            </a:r>
            <a:r>
              <a:rPr lang="hr-HR" u="sng" dirty="0" smtClean="0"/>
              <a:t>procjenu ugroženosti </a:t>
            </a:r>
            <a:r>
              <a:rPr lang="hr-HR" dirty="0" err="1" smtClean="0"/>
              <a:t>tj</a:t>
            </a:r>
            <a:r>
              <a:rPr lang="hr-HR" dirty="0" smtClean="0"/>
              <a:t>. utvrđivanje opasnosti za zgradu i građu</a:t>
            </a:r>
          </a:p>
          <a:p>
            <a:r>
              <a:rPr lang="hr-HR" dirty="0" smtClean="0"/>
              <a:t>2. </a:t>
            </a:r>
            <a:r>
              <a:rPr lang="hr-HR" u="sng" dirty="0" smtClean="0"/>
              <a:t>mjere preventivne zaštite </a:t>
            </a:r>
            <a:r>
              <a:rPr lang="hr-HR" dirty="0" smtClean="0"/>
              <a:t>kojima se uklanja ili umanjuje opasnost za zgradu i građu,</a:t>
            </a:r>
          </a:p>
          <a:p>
            <a:r>
              <a:rPr lang="hr-HR" dirty="0" smtClean="0"/>
              <a:t>3. </a:t>
            </a:r>
            <a:r>
              <a:rPr lang="hr-HR" u="sng" dirty="0" smtClean="0"/>
              <a:t>mjere pripravnosti</a:t>
            </a:r>
          </a:p>
          <a:p>
            <a:r>
              <a:rPr lang="hr-HR" dirty="0" smtClean="0"/>
              <a:t>4. </a:t>
            </a:r>
            <a:r>
              <a:rPr lang="hr-HR" u="sng" dirty="0" smtClean="0"/>
              <a:t>plan spašavanja građe </a:t>
            </a:r>
            <a:r>
              <a:rPr lang="hr-HR" dirty="0" smtClean="0"/>
              <a:t>tijekom i neposredno nakon slučajeva iz    	čl.3.</a:t>
            </a:r>
          </a:p>
          <a:p>
            <a:r>
              <a:rPr lang="hr-HR" dirty="0" smtClean="0"/>
              <a:t>5. </a:t>
            </a:r>
            <a:r>
              <a:rPr lang="hr-HR" u="sng" dirty="0" smtClean="0"/>
              <a:t>plan saniranja posljedica </a:t>
            </a:r>
            <a:r>
              <a:rPr lang="hr-HR" dirty="0" err="1" smtClean="0"/>
              <a:t>tj</a:t>
            </a:r>
            <a:r>
              <a:rPr lang="hr-HR" dirty="0" smtClean="0"/>
              <a:t>. saniranja oštećenja i restauriranja građe, uz obavezan popis stručnjaka za  </a:t>
            </a:r>
            <a:r>
              <a:rPr lang="hr-HR" dirty="0" err="1" smtClean="0"/>
              <a:t>konzervaciju</a:t>
            </a:r>
            <a:r>
              <a:rPr lang="hr-HR" dirty="0" smtClean="0"/>
              <a:t> građe.’’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(Pravilnik o zaštiti knjižnične građe, članak 5.)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sz="3200" i="1" dirty="0" smtClean="0">
                <a:solidFill>
                  <a:srgbClr val="FF0000"/>
                </a:solidFill>
              </a:rPr>
              <a:t>Ne postoji jedinstven plan koji odgovara svima.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1</a:t>
            </a:r>
            <a:r>
              <a:rPr lang="hr-HR" sz="4000" i="1" dirty="0" smtClean="0">
                <a:solidFill>
                  <a:srgbClr val="FF0000"/>
                </a:solidFill>
              </a:rPr>
              <a:t>. Procjena ugroženosti </a:t>
            </a:r>
            <a:r>
              <a:rPr lang="hr-HR" sz="4000" i="1" dirty="0" err="1" smtClean="0">
                <a:solidFill>
                  <a:srgbClr val="FF0000"/>
                </a:solidFill>
              </a:rPr>
              <a:t>tj</a:t>
            </a:r>
            <a:r>
              <a:rPr lang="hr-HR" sz="4000" i="1" dirty="0" smtClean="0">
                <a:solidFill>
                  <a:srgbClr val="FF0000"/>
                </a:solidFill>
              </a:rPr>
              <a:t>. utvrđivanje opasnosti za zgradu i građu</a:t>
            </a:r>
            <a:r>
              <a:rPr lang="hr-HR" i="1" dirty="0" smtClean="0">
                <a:solidFill>
                  <a:srgbClr val="FF0000"/>
                </a:solidFill>
              </a:rPr>
              <a:t/>
            </a:r>
            <a:br>
              <a:rPr lang="hr-HR" i="1" dirty="0" smtClean="0">
                <a:solidFill>
                  <a:srgbClr val="FF0000"/>
                </a:solidFill>
              </a:rPr>
            </a:b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Prirodne katastrofe:</a:t>
            </a:r>
          </a:p>
          <a:p>
            <a:pPr>
              <a:buNone/>
            </a:pPr>
            <a:r>
              <a:rPr lang="hr-HR" dirty="0" smtClean="0"/>
              <a:t>   orkani, poplave, potresi, vulkanske erupcije, pješčane oluje.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Katastrofe izazvane djelovanjem čovjeka:</a:t>
            </a:r>
          </a:p>
          <a:p>
            <a:pPr>
              <a:buNone/>
            </a:pPr>
            <a:r>
              <a:rPr lang="hr-HR" dirty="0" smtClean="0"/>
              <a:t>	 rat i terorizam, požari, poplave ( puknuće instalacija, krovovi koji prokišnjavaju </a:t>
            </a:r>
            <a:r>
              <a:rPr lang="hr-HR" dirty="0" err="1" smtClean="0"/>
              <a:t>itd</a:t>
            </a:r>
            <a:r>
              <a:rPr lang="hr-HR" dirty="0" smtClean="0"/>
              <a:t>.), eksplozije.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 Republici Hrvatskoj na snazi je</a:t>
            </a:r>
          </a:p>
          <a:p>
            <a:r>
              <a:rPr lang="pl-PL" dirty="0" smtClean="0"/>
              <a:t> </a:t>
            </a:r>
            <a:r>
              <a:rPr lang="pl-PL" i="1" dirty="0" smtClean="0">
                <a:solidFill>
                  <a:srgbClr val="FF0000"/>
                </a:solidFill>
              </a:rPr>
              <a:t>Pravilnik o metodologiji za izradu procjena ugroženosti i p</a:t>
            </a:r>
            <a:r>
              <a:rPr lang="hr-HR" i="1" dirty="0" smtClean="0">
                <a:solidFill>
                  <a:srgbClr val="FF0000"/>
                </a:solidFill>
              </a:rPr>
              <a:t>lanova zaštite i spašavanja </a:t>
            </a:r>
            <a:endParaRPr lang="hr-HR" i="1" dirty="0" smtClean="0"/>
          </a:p>
          <a:p>
            <a:pPr>
              <a:buNone/>
            </a:pPr>
            <a:r>
              <a:rPr lang="hr-HR" dirty="0" smtClean="0"/>
              <a:t>	// Državna uprava za zaštitu i spašavanje (NN</a:t>
            </a:r>
          </a:p>
          <a:p>
            <a:pPr>
              <a:buNone/>
            </a:pPr>
            <a:r>
              <a:rPr lang="hr-HR" dirty="0" smtClean="0"/>
              <a:t>    174/04 i 79/07), </a:t>
            </a:r>
          </a:p>
          <a:p>
            <a:pPr>
              <a:buNone/>
            </a:pPr>
            <a:r>
              <a:rPr lang="hr-HR" dirty="0" smtClean="0"/>
              <a:t>    koji obvezuje sve i koji valja konzultirati.</a:t>
            </a:r>
          </a:p>
          <a:p>
            <a:r>
              <a:rPr lang="hr-HR" dirty="0" smtClean="0"/>
              <a:t>Pri procjenjivanju se nužno koristiti Kartom mogućih ugroza Republike Hrvatske (sl.1. i 2.).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816" y="1772816"/>
            <a:ext cx="46205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FF0000"/>
                </a:solidFill>
              </a:rPr>
              <a:t>Cilj je:</a:t>
            </a:r>
          </a:p>
          <a:p>
            <a:endParaRPr lang="hr-HR" sz="3200" dirty="0" smtClean="0">
              <a:solidFill>
                <a:srgbClr val="FF0000"/>
              </a:solidFill>
            </a:endParaRPr>
          </a:p>
          <a:p>
            <a:r>
              <a:rPr lang="hr-HR" sz="3200" dirty="0" smtClean="0">
                <a:solidFill>
                  <a:srgbClr val="FF0000"/>
                </a:solidFill>
              </a:rPr>
              <a:t>procijeniti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opasnosti i rizike </a:t>
            </a:r>
            <a:r>
              <a:rPr lang="hr-HR" sz="3200" dirty="0" smtClean="0"/>
              <a:t>koji prijete učenicima,</a:t>
            </a:r>
            <a:r>
              <a:rPr lang="pl-PL" sz="3200" dirty="0" smtClean="0"/>
              <a:t>osoblju, zgradi i knjižničnoj građi.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Verdana"/>
              </a:rPr>
              <a:t/>
            </a:r>
            <a:br>
              <a:rPr lang="hr-HR" dirty="0" smtClean="0">
                <a:latin typeface="Verdana"/>
              </a:rPr>
            </a:br>
            <a:r>
              <a:rPr lang="hr-HR" dirty="0" smtClean="0">
                <a:latin typeface="Verdana"/>
              </a:rPr>
              <a:t/>
            </a:r>
            <a:br>
              <a:rPr lang="hr-HR" dirty="0" smtClean="0">
                <a:latin typeface="Verdana"/>
              </a:rPr>
            </a:br>
            <a:r>
              <a:rPr lang="hr-HR" dirty="0" smtClean="0">
                <a:latin typeface="Verdana"/>
              </a:rPr>
              <a:t/>
            </a:r>
            <a:br>
              <a:rPr lang="hr-HR" dirty="0" smtClean="0">
                <a:latin typeface="Verdana"/>
              </a:rPr>
            </a:br>
            <a:r>
              <a:rPr lang="hr-HR" dirty="0" smtClean="0">
                <a:latin typeface="Verdana"/>
              </a:rPr>
              <a:t/>
            </a:r>
            <a:br>
              <a:rPr lang="hr-HR" dirty="0" smtClean="0">
                <a:latin typeface="Verdana"/>
              </a:rPr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772816"/>
            <a:ext cx="4898265" cy="48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5292080" y="1844824"/>
            <a:ext cx="3439021" cy="4680519"/>
          </a:xfrm>
        </p:spPr>
        <p:txBody>
          <a:bodyPr>
            <a:normAutofit fontScale="70000" lnSpcReduction="20000"/>
          </a:bodyPr>
          <a:lstStyle/>
          <a:p>
            <a:r>
              <a:rPr lang="hr-HR" sz="3200" i="1" dirty="0" smtClean="0">
                <a:solidFill>
                  <a:srgbClr val="FF0000"/>
                </a:solidFill>
              </a:rPr>
              <a:t>Procjenu rizika rade ovlaštene stručne službe:  </a:t>
            </a:r>
            <a:r>
              <a:rPr lang="hr-HR" sz="3200" dirty="0" smtClean="0"/>
              <a:t>vatrogasci (zapaljive tvari), električari ( stanje elektroinstalacija), građevinari (stanje konstrukcije), policija ( vandalizam, terorizam), meteorolozi, geofizičari (karta potresnih područja), konzervatori (ugroženost građe).</a:t>
            </a:r>
          </a:p>
          <a:p>
            <a:pPr>
              <a:buNone/>
            </a:pPr>
            <a:r>
              <a:rPr lang="hr-HR" sz="3200" dirty="0" smtClean="0"/>
              <a:t>	</a:t>
            </a:r>
            <a:r>
              <a:rPr lang="hr-HR" sz="3200" i="1" dirty="0" smtClean="0">
                <a:solidFill>
                  <a:srgbClr val="FF0000"/>
                </a:solidFill>
              </a:rPr>
              <a:t>One znaju prepoznati i procijeniti ugroze, njihovu vjerojatnost i moguću ozbiljnost.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600" i="1" dirty="0" smtClean="0">
                <a:solidFill>
                  <a:srgbClr val="FF0000"/>
                </a:solidFill>
              </a:rPr>
              <a:t>2. Mjere preventivne zaštite kojima se uklanja ili umanjuje opasnost za zgradu i građu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Prevencija</a:t>
            </a:r>
            <a:r>
              <a:rPr lang="hr-HR" dirty="0" smtClean="0"/>
              <a:t> - mjere kojima se sprečava neki događaj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Zaštita</a:t>
            </a:r>
            <a:r>
              <a:rPr lang="hr-HR" dirty="0" smtClean="0"/>
              <a:t> - mjere kojima se ograničava oštećenje zbirki ukoliko se događaj dogodi.</a:t>
            </a:r>
          </a:p>
          <a:p>
            <a:r>
              <a:rPr lang="hr-HR" dirty="0" smtClean="0"/>
              <a:t>Sve što je </a:t>
            </a:r>
            <a:r>
              <a:rPr lang="hr-HR" dirty="0" smtClean="0">
                <a:solidFill>
                  <a:srgbClr val="FF0000"/>
                </a:solidFill>
              </a:rPr>
              <a:t>vezano za zgradu </a:t>
            </a:r>
            <a:r>
              <a:rPr lang="hr-HR" dirty="0" smtClean="0"/>
              <a:t>trebaju odraditi </a:t>
            </a:r>
            <a:r>
              <a:rPr lang="hr-HR" dirty="0" smtClean="0">
                <a:solidFill>
                  <a:srgbClr val="FF0000"/>
                </a:solidFill>
              </a:rPr>
              <a:t>stručne službe </a:t>
            </a:r>
            <a:r>
              <a:rPr lang="hr-HR" dirty="0" smtClean="0"/>
              <a:t>( ugradnja, provjera vatrodojavnih aparata, nadzornih kamera, vodovodnih i elektro instalacija).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Preventivna zaštita knjižnične građe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‘’…knjižnice su obvezne štiti građu od </a:t>
            </a:r>
            <a:r>
              <a:rPr lang="hr-HR" dirty="0" smtClean="0">
                <a:solidFill>
                  <a:srgbClr val="FF0000"/>
                </a:solidFill>
              </a:rPr>
              <a:t>uzročnika propadanja:</a:t>
            </a:r>
          </a:p>
          <a:p>
            <a:r>
              <a:rPr lang="hr-HR" dirty="0" smtClean="0"/>
              <a:t>vlage, </a:t>
            </a:r>
          </a:p>
          <a:p>
            <a:r>
              <a:rPr lang="hr-HR" dirty="0" smtClean="0"/>
              <a:t>prekomjernog sunčevog ili umjetnog svjetla,</a:t>
            </a:r>
          </a:p>
          <a:p>
            <a:r>
              <a:rPr lang="hr-HR" dirty="0" smtClean="0"/>
              <a:t> bioloških i atmosferskih utjecaja i onečišćenja te</a:t>
            </a:r>
          </a:p>
          <a:p>
            <a:r>
              <a:rPr lang="hr-HR" dirty="0" smtClean="0"/>
              <a:t> odstupanja od optimalne temperature.’’</a:t>
            </a:r>
          </a:p>
          <a:p>
            <a:r>
              <a:rPr lang="hr-HR" i="1" dirty="0" smtClean="0"/>
              <a:t>(</a:t>
            </a:r>
            <a:r>
              <a:rPr lang="hr-HR" sz="2400" i="1" dirty="0" err="1" smtClean="0">
                <a:solidFill>
                  <a:srgbClr val="FF0000"/>
                </a:solidFill>
              </a:rPr>
              <a:t>čl</a:t>
            </a:r>
            <a:r>
              <a:rPr lang="hr-HR" sz="2400" i="1" dirty="0" smtClean="0">
                <a:solidFill>
                  <a:srgbClr val="FF0000"/>
                </a:solidFill>
              </a:rPr>
              <a:t>. 6. Pravilnika o zaštiti…)</a:t>
            </a:r>
          </a:p>
          <a:p>
            <a:r>
              <a:rPr lang="hr-HR" sz="2400" i="1" dirty="0" smtClean="0">
                <a:solidFill>
                  <a:srgbClr val="FF0000"/>
                </a:solidFill>
              </a:rPr>
              <a:t>(U čl.7. - 8. regulirano je tko se o tome treba brinuti i na koji način) 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( Članak 9. - 10. propisuju način pohrane i prenošenja knjižnične građe).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(Članak 11. – 12. način obilježavanja i pregledavanja knjižnične građe).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( Članak 14. – 15. način opremanja knjižnične građe).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( Članak 16.- 17. prenošenje knjižnične građe na druge medije).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i="1" dirty="0" smtClean="0"/>
              <a:t>( Članak 18. – način korištenja knjižnične građe).</a:t>
            </a:r>
          </a:p>
          <a:p>
            <a:r>
              <a:rPr lang="hr-HR" i="1" dirty="0" smtClean="0">
                <a:solidFill>
                  <a:srgbClr val="FF0000"/>
                </a:solidFill>
              </a:rPr>
              <a:t>‘’ Korištenje knjižnične građe knjižnice uređuju općim aktom.’’</a:t>
            </a:r>
          </a:p>
          <a:p>
            <a:r>
              <a:rPr lang="hr-HR" i="1" dirty="0" smtClean="0"/>
              <a:t>( Članak 19. – 30. popisivanje i evidentiranje zaštićene građe, postupanje sa zaštićenom građom i način korištenja).</a:t>
            </a:r>
            <a:endParaRPr lang="hr-HR" i="1" dirty="0"/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Interni pravilnik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Usmena pravila </a:t>
            </a:r>
            <a:r>
              <a:rPr lang="hr-HR" dirty="0" smtClean="0"/>
              <a:t>se zaboravljaju , a djelatnici u knjižnicama mijenjaju. </a:t>
            </a:r>
          </a:p>
          <a:p>
            <a:r>
              <a:rPr lang="hr-HR" dirty="0" smtClean="0"/>
              <a:t>Pravilnikom će se urediti:</a:t>
            </a:r>
          </a:p>
          <a:p>
            <a:pPr>
              <a:buNone/>
            </a:pPr>
            <a:r>
              <a:rPr lang="hr-HR" sz="2600" dirty="0" smtClean="0"/>
              <a:t>1) </a:t>
            </a:r>
            <a:r>
              <a:rPr lang="hr-HR" sz="2600" dirty="0" smtClean="0">
                <a:solidFill>
                  <a:srgbClr val="FF0000"/>
                </a:solidFill>
              </a:rPr>
              <a:t>Način na koji se građa koristi </a:t>
            </a:r>
            <a:r>
              <a:rPr lang="hr-HR" sz="2600" dirty="0" smtClean="0"/>
              <a:t>( propisat će se knjige koje se mogu koristiti samo u čitaonici, fotokopiranje, posudba, nadoknada za uništenu knjigu). </a:t>
            </a:r>
          </a:p>
          <a:p>
            <a:pPr>
              <a:buNone/>
            </a:pPr>
            <a:r>
              <a:rPr lang="hr-HR" sz="2600" dirty="0" smtClean="0"/>
              <a:t>2) </a:t>
            </a:r>
            <a:r>
              <a:rPr lang="hr-HR" sz="2600" dirty="0" smtClean="0">
                <a:solidFill>
                  <a:srgbClr val="FF0000"/>
                </a:solidFill>
              </a:rPr>
              <a:t>Opisat će se postupanje s građom koja ulazi u knjižnični fond </a:t>
            </a:r>
            <a:r>
              <a:rPr lang="hr-HR" sz="2600" dirty="0" smtClean="0"/>
              <a:t> (tehnička i stručna obrada, smještaj građe na policama, čuvanje, posudba, revizija i otpis promatraju se i u funkciji zaštite).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Zaštita knjižnične građe </a:t>
            </a:r>
            <a:r>
              <a:rPr lang="hr-HR" dirty="0" smtClean="0">
                <a:solidFill>
                  <a:srgbClr val="FF0000"/>
                </a:solidFill>
              </a:rPr>
              <a:t>nije stvar pojedinca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Zaštita mora biti stav koji se ogleda u propisivanju preventivnih mjera i postupaka u slučaju oštećenja.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Ponegdje se obrada, čuvanje i posudba promatraju u funkciji zaštite .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Zaštita knjižnične građe u školskim knjižnicama </a:t>
            </a:r>
          </a:p>
          <a:p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Mjere koje  se provode</a:t>
            </a:r>
          </a:p>
          <a:p>
            <a:endParaRPr lang="hr-HR" dirty="0"/>
          </a:p>
        </p:txBody>
      </p:sp>
      <p:sp>
        <p:nvSpPr>
          <p:cNvPr id="9" name="Strelica lijevo-desno 8"/>
          <p:cNvSpPr/>
          <p:nvPr/>
        </p:nvSpPr>
        <p:spPr>
          <a:xfrm>
            <a:off x="4427984" y="1988840"/>
            <a:ext cx="432048" cy="2686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18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endParaRPr lang="hr-HR" sz="4000" dirty="0" smtClean="0"/>
          </a:p>
          <a:p>
            <a:pPr>
              <a:buNone/>
            </a:pPr>
            <a:r>
              <a:rPr lang="hr-HR" sz="2400" dirty="0" smtClean="0"/>
              <a:t>3) </a:t>
            </a:r>
            <a:r>
              <a:rPr lang="hr-HR" sz="2400" dirty="0" err="1" smtClean="0">
                <a:solidFill>
                  <a:srgbClr val="FF0000"/>
                </a:solidFill>
              </a:rPr>
              <a:t>Konzervacija</a:t>
            </a:r>
            <a:r>
              <a:rPr lang="hr-HR" sz="2400" dirty="0" smtClean="0">
                <a:solidFill>
                  <a:srgbClr val="FF0000"/>
                </a:solidFill>
              </a:rPr>
              <a:t> i restauriranje građe </a:t>
            </a:r>
            <a:r>
              <a:rPr lang="hr-HR" sz="2400" dirty="0" smtClean="0"/>
              <a:t>( provodi    se uglavnom za stariju i vrijednu građu)</a:t>
            </a:r>
          </a:p>
          <a:p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4) </a:t>
            </a:r>
            <a:r>
              <a:rPr lang="hr-HR" sz="2400" dirty="0" smtClean="0">
                <a:solidFill>
                  <a:srgbClr val="FF0000"/>
                </a:solidFill>
              </a:rPr>
              <a:t>Kulturno dobro </a:t>
            </a:r>
            <a:r>
              <a:rPr lang="hr-HR" sz="2400" dirty="0" smtClean="0"/>
              <a:t>(</a:t>
            </a:r>
            <a:r>
              <a:rPr lang="hr-HR" sz="2400" i="1" dirty="0" smtClean="0"/>
              <a:t>identificirati i izdvojiti takvu     građu, prijaviti je ministarstvu kulture i sve ono što slijedi nakon toga</a:t>
            </a:r>
            <a:r>
              <a:rPr lang="hr-HR" sz="2400" dirty="0" smtClean="0"/>
              <a:t>)</a:t>
            </a:r>
          </a:p>
          <a:p>
            <a:pPr>
              <a:buNone/>
            </a:pPr>
            <a:endParaRPr lang="hr-HR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sz="2800" i="1" dirty="0" smtClean="0">
                <a:solidFill>
                  <a:srgbClr val="FF0000"/>
                </a:solidFill>
              </a:rPr>
              <a:t>I korisnici se moraju upoznati s uvjetima i načinima korištenja građe.</a:t>
            </a:r>
            <a:endParaRPr lang="hr-HR" sz="28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Što štititi i zašto?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‘’ Sva knjižnična građa ne traži posebnu skrb u smislu zasebne pohrane ili posebnih mikroklimatskih uvjeta, ali svu bi građu trebalo osigurati od prirodnih katastrofa i onih koje izazove čovjek, od krađe i uništavanja, napada štetočina i plijesni te nepravilna postupanja.’’</a:t>
            </a:r>
          </a:p>
          <a:p>
            <a:r>
              <a:rPr lang="hr-HR" sz="2400" i="1" dirty="0" smtClean="0"/>
              <a:t>IFLA-ina načela za skrb i rukovanje knjižničnom građom (2003.)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Različite vrste knjižnica određuju različite mjere zaštite kojima nastoje sačuvati svoju građu i zbirke na duže vrijeme i učiniti ih dostupnim na nekoliko godina ili neograničeno.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Zaštita ima smisla i s financijske strane. </a:t>
            </a:r>
          </a:p>
          <a:p>
            <a:r>
              <a:rPr lang="hr-HR" dirty="0" smtClean="0"/>
              <a:t>Ne smijemo dozvoliti da nam se fond prebrzo uništi te da umjesto nabave novih naslova moramo obnavljati stare.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Fond školske knjižnice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S obzirom na sadržaj knjižničnog fonda omjer knjiga u školskoj knjižnici srednje škole je sljedeći:</a:t>
            </a:r>
          </a:p>
          <a:p>
            <a:pPr>
              <a:buNone/>
            </a:pPr>
            <a:r>
              <a:rPr lang="hr-HR" dirty="0" smtClean="0"/>
              <a:t>-   50% knjiga za lektiru</a:t>
            </a:r>
          </a:p>
          <a:p>
            <a:pPr>
              <a:buFontTx/>
              <a:buChar char="-"/>
            </a:pPr>
            <a:r>
              <a:rPr lang="hr-HR" dirty="0" smtClean="0"/>
              <a:t>40% stručnih i ostalih knjiga. </a:t>
            </a:r>
          </a:p>
          <a:p>
            <a:pPr>
              <a:buFontTx/>
              <a:buChar char="-"/>
            </a:pPr>
            <a:r>
              <a:rPr lang="hr-HR" dirty="0" smtClean="0"/>
              <a:t>u sklopu stručne literature:</a:t>
            </a:r>
          </a:p>
          <a:p>
            <a:pPr>
              <a:buFontTx/>
              <a:buChar char="-"/>
            </a:pPr>
            <a:r>
              <a:rPr lang="hr-HR" dirty="0" smtClean="0"/>
              <a:t> 5-10% fonda čini referentna zbirka</a:t>
            </a:r>
          </a:p>
          <a:p>
            <a:pPr>
              <a:buFontTx/>
              <a:buChar char="-"/>
            </a:pPr>
            <a:r>
              <a:rPr lang="hr-HR" dirty="0" smtClean="0"/>
              <a:t>10% pedagoško-metodička literatura te literatura iz knjižničarstva i </a:t>
            </a:r>
            <a:r>
              <a:rPr lang="hr-HR" dirty="0" err="1" smtClean="0"/>
              <a:t>inf</a:t>
            </a:r>
            <a:r>
              <a:rPr lang="hr-HR" dirty="0" smtClean="0"/>
              <a:t>. znanosti  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Posebne zbirke u školskoj knjižnici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Zbirke građe koju knjižnica sama stvara:</a:t>
            </a:r>
          </a:p>
          <a:p>
            <a:r>
              <a:rPr lang="hr-HR" dirty="0" smtClean="0"/>
              <a:t>Zavičajna zbirka</a:t>
            </a:r>
          </a:p>
          <a:p>
            <a:r>
              <a:rPr lang="hr-HR" dirty="0" smtClean="0"/>
              <a:t>Stare i rijetke knjige</a:t>
            </a:r>
          </a:p>
          <a:p>
            <a:r>
              <a:rPr lang="hr-HR" dirty="0" smtClean="0"/>
              <a:t>Periodika ( stručni, znanstveno-popularni i pedagoški časopisi)</a:t>
            </a:r>
          </a:p>
          <a:p>
            <a:r>
              <a:rPr lang="hr-HR" dirty="0" smtClean="0"/>
              <a:t>AV i elektronička građa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Kriteriji za izradu prioriteta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Treba pokušati spasiti svu knjižničnu građu. </a:t>
            </a:r>
          </a:p>
          <a:p>
            <a:r>
              <a:rPr lang="hr-HR" dirty="0" smtClean="0"/>
              <a:t>No to u nesrećama često </a:t>
            </a:r>
            <a:r>
              <a:rPr lang="pl-PL" dirty="0" smtClean="0"/>
              <a:t>nije moguće. </a:t>
            </a:r>
          </a:p>
          <a:p>
            <a:r>
              <a:rPr lang="pl-PL" dirty="0" smtClean="0"/>
              <a:t>Zato se treba zapitati što je knjižnica spremna izgubiti, a što je za nju </a:t>
            </a:r>
            <a:r>
              <a:rPr lang="it-IT" dirty="0" err="1" smtClean="0"/>
              <a:t>vitalno</a:t>
            </a:r>
            <a:r>
              <a:rPr lang="it-IT" dirty="0" smtClean="0"/>
              <a:t>, </a:t>
            </a:r>
            <a:r>
              <a:rPr lang="it-IT" dirty="0" err="1" smtClean="0"/>
              <a:t>odnosno</a:t>
            </a:r>
            <a:r>
              <a:rPr lang="it-IT" dirty="0" smtClean="0"/>
              <a:t> </a:t>
            </a:r>
            <a:r>
              <a:rPr lang="it-IT" dirty="0" err="1" smtClean="0"/>
              <a:t>što</a:t>
            </a:r>
            <a:r>
              <a:rPr lang="it-IT" dirty="0" smtClean="0"/>
              <a:t> se mora </a:t>
            </a:r>
            <a:r>
              <a:rPr lang="it-IT" dirty="0" err="1" smtClean="0"/>
              <a:t>sačuvati</a:t>
            </a:r>
            <a:r>
              <a:rPr lang="it-IT" dirty="0" smtClean="0"/>
              <a:t>. </a:t>
            </a:r>
            <a:endParaRPr lang="hr-HR" dirty="0" smtClean="0"/>
          </a:p>
          <a:p>
            <a:r>
              <a:rPr lang="it-IT" dirty="0" err="1" smtClean="0"/>
              <a:t>To</a:t>
            </a:r>
            <a:r>
              <a:rPr lang="it-IT" dirty="0" smtClean="0"/>
              <a:t> će </a:t>
            </a:r>
            <a:r>
              <a:rPr lang="it-IT" dirty="0" err="1" smtClean="0"/>
              <a:t>pomoći</a:t>
            </a:r>
            <a:r>
              <a:rPr lang="it-IT" dirty="0" smtClean="0"/>
              <a:t> u </a:t>
            </a:r>
            <a:r>
              <a:rPr lang="it-IT" dirty="0" err="1" smtClean="0"/>
              <a:t>izradi</a:t>
            </a:r>
            <a:r>
              <a:rPr lang="it-IT" dirty="0" smtClean="0"/>
              <a:t> </a:t>
            </a:r>
            <a:r>
              <a:rPr lang="it-IT" dirty="0" err="1" smtClean="0"/>
              <a:t>prioriteta</a:t>
            </a:r>
            <a:r>
              <a:rPr lang="it-IT" dirty="0" smtClean="0"/>
              <a:t>.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Kod izrade kriterija treba voditi računa o:</a:t>
            </a:r>
          </a:p>
          <a:p>
            <a:pPr>
              <a:buNone/>
            </a:pPr>
            <a:r>
              <a:rPr lang="hr-HR" dirty="0" smtClean="0"/>
              <a:t> - nezamjenjivosti pojedinih zbirki i naslova </a:t>
            </a:r>
          </a:p>
          <a:p>
            <a:pPr>
              <a:buNone/>
            </a:pPr>
            <a:r>
              <a:rPr lang="hr-HR" dirty="0" smtClean="0"/>
              <a:t> - učestalosti korištenja </a:t>
            </a:r>
          </a:p>
          <a:p>
            <a:pPr>
              <a:buNone/>
            </a:pPr>
            <a:r>
              <a:rPr lang="hr-HR" dirty="0" smtClean="0"/>
              <a:t> - dostupnosti u drugim ustanovama</a:t>
            </a:r>
          </a:p>
          <a:p>
            <a:pPr>
              <a:buNone/>
            </a:pPr>
            <a:r>
              <a:rPr lang="hr-HR" dirty="0" smtClean="0"/>
              <a:t> - novčanoj vrijednosti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Prevelika količina građe koja se štiti može imati za posljedicu da se neće uspjeti spasiti ono što se smatra važnim za daljnji rad škole.</a:t>
            </a:r>
          </a:p>
          <a:p>
            <a:r>
              <a:rPr lang="hr-HR" dirty="0" smtClean="0"/>
              <a:t>Preporučuje se da knjižnična građa koja se definira kao najvrjednija ne prelazi 4% ukupne knjižnične građe. ( </a:t>
            </a:r>
            <a:r>
              <a:rPr lang="hr-HR" dirty="0" err="1" smtClean="0"/>
              <a:t>Axel</a:t>
            </a:r>
            <a:r>
              <a:rPr lang="hr-HR" dirty="0" smtClean="0"/>
              <a:t> </a:t>
            </a:r>
            <a:r>
              <a:rPr lang="hr-HR" dirty="0" err="1" smtClean="0"/>
              <a:t>Plathe</a:t>
            </a:r>
            <a:r>
              <a:rPr lang="hr-HR" dirty="0" smtClean="0"/>
              <a:t>, UNESCO).</a:t>
            </a:r>
          </a:p>
          <a:p>
            <a:r>
              <a:rPr lang="hr-HR" dirty="0" smtClean="0"/>
              <a:t>5.000 sv. knjiga / 4% = 200 sv. knjiga ?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Popisi prioriteta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1. </a:t>
            </a:r>
            <a:r>
              <a:rPr lang="hr-HR" dirty="0" smtClean="0">
                <a:solidFill>
                  <a:srgbClr val="FF0000"/>
                </a:solidFill>
              </a:rPr>
              <a:t>Popis </a:t>
            </a:r>
            <a:r>
              <a:rPr lang="hr-HR" dirty="0" err="1" smtClean="0">
                <a:solidFill>
                  <a:srgbClr val="FF0000"/>
                </a:solidFill>
              </a:rPr>
              <a:t>lektirnih</a:t>
            </a:r>
            <a:r>
              <a:rPr lang="hr-HR" dirty="0" smtClean="0">
                <a:solidFill>
                  <a:srgbClr val="FF0000"/>
                </a:solidFill>
              </a:rPr>
              <a:t> naslova </a:t>
            </a:r>
            <a:r>
              <a:rPr lang="hr-HR" dirty="0" smtClean="0"/>
              <a:t>sadržava naslove aktualne lektire u nekom optimalnom broju koji bi u prvo vrijeme nakon katastrofe omogućavao nastavak rada.</a:t>
            </a:r>
          </a:p>
          <a:p>
            <a:r>
              <a:rPr lang="hr-HR" dirty="0" smtClean="0"/>
              <a:t>2</a:t>
            </a:r>
            <a:r>
              <a:rPr lang="hr-HR" dirty="0" smtClean="0">
                <a:solidFill>
                  <a:srgbClr val="FF0000"/>
                </a:solidFill>
              </a:rPr>
              <a:t>. Popis najvažnije stručne literature </a:t>
            </a:r>
            <a:r>
              <a:rPr lang="hr-HR" dirty="0" smtClean="0"/>
              <a:t>za programe u kojima se obrazuju učenici ( </a:t>
            </a:r>
            <a:r>
              <a:rPr lang="hr-HR" dirty="0" err="1" smtClean="0"/>
              <a:t>npr</a:t>
            </a:r>
            <a:r>
              <a:rPr lang="hr-HR" dirty="0" smtClean="0"/>
              <a:t>. ako ne spasimo stručnu literaturu koja se odnosi na programe u kojima se obrazuju učenici, ovu građu bit će teže nadoknaditi poslije).</a:t>
            </a:r>
          </a:p>
          <a:p>
            <a:r>
              <a:rPr lang="hr-HR" dirty="0" smtClean="0"/>
              <a:t>3. Važno je spasiti </a:t>
            </a:r>
            <a:r>
              <a:rPr lang="hr-HR" dirty="0" smtClean="0">
                <a:solidFill>
                  <a:srgbClr val="FF0000"/>
                </a:solidFill>
              </a:rPr>
              <a:t>zavičajnu građu, stare i rijetke knjige, referentnu zbirku. 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Pravilnici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Brigu o zaštiti i očuvanju knjižničnog fonda iskazujemo kroz dokumente, prije svega </a:t>
            </a:r>
            <a:r>
              <a:rPr lang="hr-HR" sz="2400" dirty="0" smtClean="0">
                <a:solidFill>
                  <a:srgbClr val="FF0000"/>
                </a:solidFill>
              </a:rPr>
              <a:t>internog pravilnika </a:t>
            </a:r>
            <a:r>
              <a:rPr lang="hr-HR" sz="2400" dirty="0" smtClean="0"/>
              <a:t>u kojemu se propisuju mjere zaštite i osobe koje su odgovorne za provođenje tih mjera.  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Knjižnice imaju pravilnik kojim reguliraju uvjete i način posudbe građe izvan knjižnice te korištenja posebnih zbirki u knjižnici. 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Uglavnom su namijenjeni korisnicima.</a:t>
            </a:r>
          </a:p>
          <a:p>
            <a:pPr>
              <a:buNone/>
            </a:pPr>
            <a:r>
              <a:rPr lang="hr-HR" sz="2600" dirty="0" smtClean="0"/>
              <a:t>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1"/>
          </p:nvPr>
        </p:nvSpPr>
        <p:spPr>
          <a:xfrm>
            <a:off x="683568" y="1772816"/>
            <a:ext cx="3814192" cy="64807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Interni pravilnik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i="1" dirty="0" smtClean="0">
                <a:solidFill>
                  <a:schemeClr val="tx1"/>
                </a:solidFill>
              </a:rPr>
              <a:t>Postojeći pravilnici</a:t>
            </a:r>
            <a:endParaRPr lang="hr-HR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7" name="Strelica lijevo-desno 6"/>
          <p:cNvSpPr/>
          <p:nvPr/>
        </p:nvSpPr>
        <p:spPr>
          <a:xfrm>
            <a:off x="4427984" y="1988840"/>
            <a:ext cx="432048" cy="2686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4. Treba sačuvati sve </a:t>
            </a:r>
            <a:r>
              <a:rPr lang="hr-HR" dirty="0" smtClean="0">
                <a:solidFill>
                  <a:srgbClr val="FF0000"/>
                </a:solidFill>
              </a:rPr>
              <a:t>podatke u digitalnom obliku </a:t>
            </a:r>
            <a:r>
              <a:rPr lang="hr-HR" dirty="0" smtClean="0"/>
              <a:t>(uključujući i računalne programe izradom sigurnosnih kopija pohranjenih na udaljenoj lokaciji).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7848" y="404664"/>
            <a:ext cx="8836152" cy="1152128"/>
          </a:xfrm>
        </p:spPr>
        <p:txBody>
          <a:bodyPr>
            <a:normAutofit/>
          </a:bodyPr>
          <a:lstStyle/>
          <a:p>
            <a:r>
              <a:rPr lang="hr-HR" sz="3200" i="1" dirty="0" smtClean="0">
                <a:solidFill>
                  <a:srgbClr val="FF0000"/>
                </a:solidFill>
              </a:rPr>
              <a:t>3. Mjere pripravnosti( spremnost za katastrofu)</a:t>
            </a:r>
            <a:br>
              <a:rPr lang="hr-HR" sz="3200" i="1" dirty="0" smtClean="0">
                <a:solidFill>
                  <a:srgbClr val="FF0000"/>
                </a:solidFill>
              </a:rPr>
            </a:br>
            <a:endParaRPr lang="hr-HR" sz="3200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488832" cy="388843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Izrada pisanog plana koji jasno opisuje </a:t>
            </a:r>
            <a:r>
              <a:rPr lang="hr-HR" dirty="0" smtClean="0">
                <a:solidFill>
                  <a:srgbClr val="FF0000"/>
                </a:solidFill>
              </a:rPr>
              <a:t>postupke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FF0000"/>
                </a:solidFill>
              </a:rPr>
              <a:t>odgovornosti</a:t>
            </a:r>
            <a:r>
              <a:rPr lang="hr-HR" dirty="0" smtClean="0"/>
              <a:t>, i koji je službeno odobrila uprava ustanove.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Knjižnica se uklapa u plan škole, a knjižničari su dužni popisati prioritetnu građu i označiti njene položaje na planovima zgrade.</a:t>
            </a:r>
          </a:p>
          <a:p>
            <a:r>
              <a:rPr lang="hr-HR" dirty="0" smtClean="0"/>
              <a:t>Važne hitne službe moraju biti upoznate s ovim prioritetima kao i s prostorom knjižnice i smještajem zbirki .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Planovi sadržavaju i :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popis kontakata s vanjskim službama </a:t>
            </a:r>
            <a:r>
              <a:rPr lang="hr-HR" dirty="0" smtClean="0"/>
              <a:t>(vatrogasnim, spasilačkim, hitnim službama),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popis zaposlenika </a:t>
            </a:r>
            <a:r>
              <a:rPr lang="hr-HR" dirty="0" smtClean="0"/>
              <a:t>koji obavezno sudjeluju u spašavanju,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popis opreme za hitne slučajeve</a:t>
            </a:r>
            <a:r>
              <a:rPr lang="hr-HR" dirty="0" smtClean="0"/>
              <a:t> (krpe, posude, kutije za građu, kolica, </a:t>
            </a:r>
            <a:r>
              <a:rPr lang="hr-HR" dirty="0" err="1" smtClean="0"/>
              <a:t>itd</a:t>
            </a:r>
            <a:r>
              <a:rPr lang="hr-HR" dirty="0" smtClean="0"/>
              <a:t>.),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alternativno mjesto </a:t>
            </a:r>
            <a:r>
              <a:rPr lang="hr-HR" dirty="0" smtClean="0"/>
              <a:t>gdje se građa može prenijeti,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mogućnosti ponovnog uspostavljanja rada</a:t>
            </a:r>
            <a:r>
              <a:rPr lang="hr-HR" dirty="0" smtClean="0"/>
              <a:t> (što je prije moguće). 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i="1" dirty="0" smtClean="0">
                <a:solidFill>
                  <a:srgbClr val="FF0000"/>
                </a:solidFill>
              </a:rPr>
              <a:t>4. Plan spašavanja građe tijekom i neposredno nakon slučajeva iz čl.3.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hr-HR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hr-HR" dirty="0" smtClean="0">
                <a:solidFill>
                  <a:srgbClr val="FF0000"/>
                </a:solidFill>
              </a:rPr>
              <a:t>	</a:t>
            </a:r>
          </a:p>
          <a:p>
            <a:pPr marL="514350" indent="-514350">
              <a:buNone/>
            </a:pPr>
            <a:r>
              <a:rPr lang="hr-HR" dirty="0" smtClean="0">
                <a:solidFill>
                  <a:srgbClr val="FF0000"/>
                </a:solidFill>
              </a:rPr>
              <a:t>	Upamtite</a:t>
            </a:r>
            <a:r>
              <a:rPr lang="hr-HR" dirty="0" smtClean="0"/>
              <a:t> da je sigurnost ljudskog života uvijek najvažniji prioritet u svakom hitnom slučaju.</a:t>
            </a:r>
          </a:p>
          <a:p>
            <a:pPr marL="514350" indent="-514350"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Upamtite </a:t>
            </a:r>
            <a:r>
              <a:rPr lang="hr-HR" dirty="0" smtClean="0"/>
              <a:t>da će ustanova uvijek morati poštivati odluke hitnih službi o pitanjima sigurnosti.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Upamtite</a:t>
            </a:r>
            <a:r>
              <a:rPr lang="hr-HR" dirty="0" smtClean="0"/>
              <a:t> da će priroda odgovora ovisiti o tome je li katastrofa pogodila samo ustanovu ili cijelu regiju/zemlju (</a:t>
            </a:r>
            <a:r>
              <a:rPr lang="hr-HR" dirty="0" err="1" smtClean="0"/>
              <a:t>npr</a:t>
            </a:r>
            <a:r>
              <a:rPr lang="hr-HR" dirty="0" smtClean="0"/>
              <a:t>. potres).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Pripremite se </a:t>
            </a:r>
            <a:r>
              <a:rPr lang="hr-HR" dirty="0" smtClean="0"/>
              <a:t>da što je moguće bolje djelujete samostalno ako bude nužno.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Tijek spašavanja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hr-HR" i="1" dirty="0" smtClean="0">
                <a:solidFill>
                  <a:srgbClr val="FF0000"/>
                </a:solidFill>
              </a:rPr>
              <a:t>1)	Početna reakcija:</a:t>
            </a:r>
          </a:p>
          <a:p>
            <a:pPr marL="514350" indent="-514350">
              <a:buNone/>
            </a:pPr>
            <a:r>
              <a:rPr lang="hr-HR" dirty="0" smtClean="0"/>
              <a:t>	Alarmirajte hitne službe (112); odgovorne osobe u školi, poduzmite manje             zahvate ( vatrogasni aparat, zatvorite vodu, isključite struju…)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Ne ulazite u zgradu ili na ugroženo područje sami bez opreme,</a:t>
            </a:r>
          </a:p>
          <a:p>
            <a:pPr marL="514350" indent="-514350">
              <a:buNone/>
            </a:pPr>
            <a:r>
              <a:rPr lang="hr-HR" dirty="0" smtClean="0"/>
              <a:t>	ili bez odobrenja nadređenih.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Ostanite pribrani.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Zbog šoka se smanjuje funkcionalnost ljudi.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Mislite unaprijed.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Nakon većih nesreća neko vrijeme vjerojatno nećete moći prići zbirci.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hr-HR" dirty="0" smtClean="0"/>
              <a:t>Ne hrlite spašavati zbirke, najprije procijenite situaciju i napravite </a:t>
            </a:r>
          </a:p>
          <a:p>
            <a:pPr marL="514350" indent="-514350">
              <a:buNone/>
            </a:pPr>
            <a:r>
              <a:rPr lang="hr-HR" dirty="0" smtClean="0"/>
              <a:t>	plan.</a:t>
            </a:r>
          </a:p>
          <a:p>
            <a:pPr marL="514350" indent="-514350">
              <a:buFont typeface="Wingdings" pitchFamily="2" charset="2"/>
              <a:buChar char="q"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	</a:t>
            </a:r>
            <a:r>
              <a:rPr lang="hr-HR" i="1" dirty="0" smtClean="0">
                <a:solidFill>
                  <a:srgbClr val="FF0000"/>
                </a:solidFill>
              </a:rPr>
              <a:t>Sigurnost ljudi uvijek je na prvome mjestu!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43" name="Picture 3" descr="C:\Users\ured 07\AppData\Local\Microsoft\Windows\Temporary Internet Files\Content.IE5\M84TTWNE\MP9004486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276872"/>
            <a:ext cx="720080" cy="1082033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501008"/>
            <a:ext cx="113813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437112"/>
            <a:ext cx="576064" cy="3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2) </a:t>
            </a:r>
            <a:r>
              <a:rPr lang="hr-HR" i="1" dirty="0" smtClean="0">
                <a:solidFill>
                  <a:srgbClr val="FF0000"/>
                </a:solidFill>
              </a:rPr>
              <a:t>Odgovor na katastrofu:</a:t>
            </a:r>
          </a:p>
          <a:p>
            <a:pPr>
              <a:buNone/>
            </a:pPr>
            <a:r>
              <a:rPr lang="hr-HR" dirty="0" smtClean="0"/>
              <a:t>	Sazovite tim za spašavanje ( voditelji timova za spašavanje u školi i knjižnici) .</a:t>
            </a:r>
          </a:p>
          <a:p>
            <a:pPr>
              <a:buNone/>
            </a:pPr>
            <a:r>
              <a:rPr lang="hr-HR" dirty="0" smtClean="0"/>
              <a:t>	Kada hitne službe dopuste ponovni ulazak u zgradu, treba poduzeti različite mjere: </a:t>
            </a:r>
          </a:p>
          <a:p>
            <a:pPr>
              <a:buNone/>
            </a:pPr>
            <a:r>
              <a:rPr lang="hr-HR" dirty="0" smtClean="0"/>
              <a:t>	-pregledati zgradu i knjižnicu,</a:t>
            </a:r>
          </a:p>
          <a:p>
            <a:pPr>
              <a:buNone/>
            </a:pPr>
            <a:r>
              <a:rPr lang="hr-HR" dirty="0" smtClean="0"/>
              <a:t>	-ustanoviti štetu,</a:t>
            </a:r>
          </a:p>
          <a:p>
            <a:pPr>
              <a:buNone/>
            </a:pPr>
            <a:r>
              <a:rPr lang="hr-HR" dirty="0" smtClean="0"/>
              <a:t>	-procijeniti je li potrebna evakuacija,</a:t>
            </a:r>
          </a:p>
          <a:p>
            <a:pPr>
              <a:buNone/>
            </a:pPr>
            <a:r>
              <a:rPr lang="hr-HR" dirty="0" smtClean="0"/>
              <a:t>	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4" descr="C:\Users\ured 07\AppData\Local\Microsoft\Windows\Temporary Internet Files\Content.IE5\IWL7MQN2\MC9004420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740352" y="2924944"/>
            <a:ext cx="904420" cy="154162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925010"/>
            <a:ext cx="1872208" cy="117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Bilježite sve aktivnosti i troškove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Prije nego poduzmete bilo kakve aktivnosti, </a:t>
            </a:r>
            <a:r>
              <a:rPr lang="hr-HR" dirty="0" smtClean="0">
                <a:solidFill>
                  <a:srgbClr val="FF0000"/>
                </a:solidFill>
              </a:rPr>
              <a:t>fotografirajte/snimite mjesto i oštećenu građu </a:t>
            </a:r>
            <a:r>
              <a:rPr lang="hr-HR" dirty="0" smtClean="0"/>
              <a:t>zbog naknade štete od osiguravajućih društava i kasnijih analiza.</a:t>
            </a:r>
          </a:p>
          <a:p>
            <a:r>
              <a:rPr lang="hr-HR" dirty="0" smtClean="0"/>
              <a:t>Nastavite stvarati fotografske zapise tijekom cijelog postupka spašavanja.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Dokumentirajte štetu u pisanom obliku i fotografijama.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4969916"/>
            <a:ext cx="1689125" cy="11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73050"/>
            <a:ext cx="7931224" cy="5636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611560" y="2438400"/>
            <a:ext cx="3884240" cy="4014936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hr-HR" sz="3400" dirty="0" smtClean="0"/>
              <a:t>Pravilnik o zaštiti knjižnične građe mora definirati odnos vlasnika knjižnice (škole) i knjižničara prema građi.</a:t>
            </a:r>
          </a:p>
          <a:p>
            <a:endParaRPr lang="hr-HR" sz="3400" dirty="0" smtClean="0"/>
          </a:p>
          <a:p>
            <a:r>
              <a:rPr lang="hr-HR" sz="3400" dirty="0" smtClean="0"/>
              <a:t>Knjižnice bi prema vrsti građe koju posjeduju i u skladu s poslovanjem morale znati koje sve mjere zaštite poduzimaju da bi zaštitile svoju građu.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>
                <a:solidFill>
                  <a:srgbClr val="FF0000"/>
                </a:solidFill>
              </a:rPr>
              <a:t>I specifičan fond školskih knjižnica zahtjeva stručnu brigu i zaštitu.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Interni pravilnik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Upamtite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Strelica lijevo-desno 6"/>
          <p:cNvSpPr/>
          <p:nvPr/>
        </p:nvSpPr>
        <p:spPr>
          <a:xfrm>
            <a:off x="4427984" y="1988840"/>
            <a:ext cx="432048" cy="2686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Stabilizirajte temperaturu (otvaranjem ili zatvaranjem prozora i vrata), grijanjem, provjetravanjem,</a:t>
            </a:r>
          </a:p>
          <a:p>
            <a:r>
              <a:rPr lang="hr-HR" dirty="0" smtClean="0"/>
              <a:t>Zakrilite oštećene prozore i vrata,</a:t>
            </a:r>
          </a:p>
          <a:p>
            <a:r>
              <a:rPr lang="hr-HR" dirty="0" smtClean="0"/>
              <a:t>Prikupite opremu i potrepštine za sanaciju</a:t>
            </a:r>
          </a:p>
          <a:p>
            <a:r>
              <a:rPr lang="hr-HR" dirty="0" smtClean="0"/>
              <a:t>Primijenite plan spašavanja</a:t>
            </a:r>
          </a:p>
          <a:p>
            <a:endParaRPr lang="hr-HR" dirty="0" smtClean="0"/>
          </a:p>
          <a:p>
            <a:r>
              <a:rPr lang="hr-HR" i="1" dirty="0" smtClean="0">
                <a:solidFill>
                  <a:srgbClr val="C00000"/>
                </a:solidFill>
              </a:rPr>
              <a:t>Počnite spašavanje.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>
                <a:solidFill>
                  <a:srgbClr val="FF0000"/>
                </a:solidFill>
              </a:rPr>
              <a:t>Izmještanje</a:t>
            </a:r>
            <a:r>
              <a:rPr lang="hr-HR" i="1" dirty="0" smtClean="0">
                <a:solidFill>
                  <a:srgbClr val="FF0000"/>
                </a:solidFill>
              </a:rPr>
              <a:t> građe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Nakon što se stabilizira okolina, mobilizira se radna snaga. </a:t>
            </a:r>
          </a:p>
          <a:p>
            <a:r>
              <a:rPr lang="hr-HR" dirty="0" smtClean="0"/>
              <a:t>Posebno ju treba upozoriti na moguće opasnosti ( 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err="1" smtClean="0"/>
              <a:t>sliske</a:t>
            </a:r>
            <a:r>
              <a:rPr lang="hr-HR" dirty="0" smtClean="0"/>
              <a:t> podove, nestabilne police, nesigurnu zgradu).</a:t>
            </a:r>
          </a:p>
          <a:p>
            <a:r>
              <a:rPr lang="hr-HR" dirty="0" smtClean="0"/>
              <a:t>Svi koji rade na spašavanju trebaju biti primjereno obučeni (čizme, rukavice i </a:t>
            </a:r>
            <a:r>
              <a:rPr lang="hr-HR" dirty="0" err="1" smtClean="0"/>
              <a:t>sl</a:t>
            </a:r>
            <a:r>
              <a:rPr lang="hr-HR" dirty="0" smtClean="0"/>
              <a:t>.).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044" y="1589088"/>
            <a:ext cx="34022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Što spašavati prvo?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Treba se držati utvrđenih prioriteta za spašavanje.</a:t>
            </a:r>
          </a:p>
          <a:p>
            <a:r>
              <a:rPr lang="hr-HR" b="1" dirty="0" smtClean="0"/>
              <a:t> </a:t>
            </a:r>
            <a:r>
              <a:rPr lang="hr-HR" dirty="0" smtClean="0"/>
              <a:t>Jasno je da će, na primjer, pri poplavi prednost u spašavanju imati građa pohranjena u prizemlju, a građa na katovima vjerojatno će imati prioritet</a:t>
            </a:r>
          </a:p>
          <a:p>
            <a:pPr>
              <a:buNone/>
            </a:pPr>
            <a:r>
              <a:rPr lang="hr-HR" dirty="0" smtClean="0"/>
              <a:t>	nakon potresa </a:t>
            </a:r>
            <a:r>
              <a:rPr lang="hr-HR" dirty="0" err="1" smtClean="0"/>
              <a:t>itd</a:t>
            </a:r>
            <a:r>
              <a:rPr lang="hr-HR" dirty="0" smtClean="0"/>
              <a:t>.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Sva građa koja se ukloni iz zgrade treba biti popisana i označena kako bi ju se kasnije moglo lakše pronaći.</a:t>
            </a:r>
          </a:p>
          <a:p>
            <a:r>
              <a:rPr lang="hr-HR" dirty="0" smtClean="0"/>
              <a:t>Upamtite da ‘’više žurba znači manje brzine’’.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5. Plan saniranja posljedica </a:t>
            </a:r>
            <a:r>
              <a:rPr lang="hr-HR" i="1" dirty="0" err="1" smtClean="0">
                <a:solidFill>
                  <a:srgbClr val="FF0000"/>
                </a:solidFill>
              </a:rPr>
              <a:t>tj</a:t>
            </a:r>
            <a:r>
              <a:rPr lang="hr-HR" i="1" dirty="0" smtClean="0">
                <a:solidFill>
                  <a:srgbClr val="FF0000"/>
                </a:solidFill>
              </a:rPr>
              <a:t>. saniranja oštećenja građe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Nekoliko dobrih savjeta:</a:t>
            </a:r>
          </a:p>
          <a:p>
            <a:r>
              <a:rPr lang="hr-HR" dirty="0" smtClean="0"/>
              <a:t>Oštećene jedinice građe prenosite pojedinačno.</a:t>
            </a:r>
          </a:p>
          <a:p>
            <a:r>
              <a:rPr lang="hr-HR" dirty="0" smtClean="0"/>
              <a:t>Ne otvarajte jedinice građe koje su zaklopljene niti zatvarajte one koje su otvorene. </a:t>
            </a:r>
          </a:p>
          <a:p>
            <a:r>
              <a:rPr lang="hr-HR" dirty="0" smtClean="0"/>
              <a:t>Ne odvajajte slijepljene jedinice građe niti međusobno slijepljene pojedinačne listove.</a:t>
            </a:r>
          </a:p>
          <a:p>
            <a:endParaRPr lang="hr-H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292" y="1589088"/>
            <a:ext cx="31477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Zatvorene jedinice građe uprljane vlažnim blatom i sličnim nečistoćama ne otvarajte te ih isperite u čistoj vodi.</a:t>
            </a:r>
          </a:p>
          <a:p>
            <a:r>
              <a:rPr lang="hr-HR" dirty="0" smtClean="0"/>
              <a:t>Građu oštećenu dimom čistite tek kada je potpuno suha.</a:t>
            </a:r>
          </a:p>
          <a:p>
            <a:r>
              <a:rPr lang="hr-HR" dirty="0" smtClean="0"/>
              <a:t>Vlažnu građu sušiti na zraku. U prostoru osigurati dobro strujanje ili propuh kako se ne bi stvarala plijesan, a građa brže sušila.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81712"/>
            <a:ext cx="3886200" cy="25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Višak vlage ukloniti brisanjem čistim spužvama ili upijajućim papirom.</a:t>
            </a:r>
          </a:p>
          <a:p>
            <a:r>
              <a:rPr lang="hr-HR" dirty="0" smtClean="0"/>
              <a:t>Uvezane jedinice građe postaviti uspravno sa stranicama raširenim u obliku lepeze. Manje brošure suše se između listova papira.</a:t>
            </a:r>
          </a:p>
          <a:p>
            <a:r>
              <a:rPr lang="hr-HR" dirty="0" smtClean="0"/>
              <a:t>Na vrlo mokroj građi će se razviti građe unutar  48 sati.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428047"/>
            <a:ext cx="3886200" cy="289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Građu koju šaljemo na </a:t>
            </a:r>
            <a:r>
              <a:rPr lang="hr-HR" i="1" dirty="0" smtClean="0">
                <a:solidFill>
                  <a:srgbClr val="FF0000"/>
                </a:solidFill>
              </a:rPr>
              <a:t>zamrzavanje, </a:t>
            </a:r>
            <a:r>
              <a:rPr lang="hr-HR" dirty="0" smtClean="0"/>
              <a:t>stavljamo pojedinačno u plastične vrećice, zatim u manje plastične kutije </a:t>
            </a:r>
            <a:r>
              <a:rPr lang="hr-HR" dirty="0" err="1" smtClean="0"/>
              <a:t>itd</a:t>
            </a:r>
            <a:r>
              <a:rPr lang="hr-HR" dirty="0" smtClean="0"/>
              <a:t>.</a:t>
            </a:r>
          </a:p>
          <a:p>
            <a:r>
              <a:rPr lang="hr-HR" dirty="0" smtClean="0"/>
              <a:t>Zamrzavanjem se građa stabilizira kroz duže razdoblje i omogućuje se naknadno sušenje u manjim količinama.</a:t>
            </a:r>
          </a:p>
          <a:p>
            <a:r>
              <a:rPr lang="hr-HR" dirty="0" smtClean="0"/>
              <a:t>Za fotografsku i elektroničku građu treba potražiti savjet stručnjaka. 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98843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Ukoliko je to moguće, umjesto raznih tretmana razmotrite zamjenu sve građe koja zahtjeva poseban i stručniji tretman kupnjom nove i otpisom uništene građe. 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606" y="2046288"/>
            <a:ext cx="260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Školski knjižničari moraju biti sastavni dio tima za krizne situacije.</a:t>
            </a:r>
          </a:p>
          <a:p>
            <a:r>
              <a:rPr lang="hr-HR" dirty="0" smtClean="0"/>
              <a:t>Važno je da budu uključeni u sve procese postupanja u kriznim situacijama(putem edukacije, provođenja pokaznih vježbi, pružanja prve pomoći </a:t>
            </a:r>
            <a:r>
              <a:rPr lang="hr-HR" dirty="0" err="1" smtClean="0"/>
              <a:t>itd</a:t>
            </a:r>
            <a:r>
              <a:rPr lang="hr-HR" dirty="0" smtClean="0"/>
              <a:t>.).</a:t>
            </a:r>
          </a:p>
          <a:p>
            <a:r>
              <a:rPr lang="hr-HR" dirty="0" smtClean="0"/>
              <a:t>U kriznoj situaciji svi moraju imati i znati svoje zadaće.</a:t>
            </a:r>
            <a:endParaRPr lang="hr-H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670842"/>
            <a:ext cx="3886200" cy="240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hr-HR" dirty="0" smtClean="0">
                <a:hlinkClick r:id="rId2"/>
              </a:rPr>
              <a:t/>
            </a:r>
            <a:br>
              <a:rPr lang="hr-HR" dirty="0" smtClean="0">
                <a:hlinkClick r:id="rId2"/>
              </a:rPr>
            </a:br>
            <a:r>
              <a:rPr lang="hr-HR" sz="3600" dirty="0" smtClean="0">
                <a:hlinkClick r:id="rId2"/>
              </a:rPr>
              <a:t>http://www.mdc.hr/hr/</a:t>
            </a:r>
            <a:r>
              <a:rPr lang="hr-HR" sz="3600" dirty="0" err="1" smtClean="0">
                <a:hlinkClick r:id="rId2"/>
              </a:rPr>
              <a:t>mdc</a:t>
            </a:r>
            <a:r>
              <a:rPr lang="hr-HR" sz="3600" dirty="0" smtClean="0">
                <a:hlinkClick r:id="rId2"/>
              </a:rPr>
              <a:t>/zastita/</a:t>
            </a:r>
            <a:r>
              <a:rPr lang="hr-HR" sz="3600" dirty="0" err="1" smtClean="0">
                <a:hlinkClick r:id="rId2"/>
              </a:rPr>
              <a:t>prirucnici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hr-HR" sz="3800" dirty="0" smtClean="0"/>
              <a:t>Uz postojeće navedene zakonske i </a:t>
            </a:r>
            <a:r>
              <a:rPr lang="hr-HR" sz="3800" dirty="0" err="1" smtClean="0"/>
              <a:t>podzakonske</a:t>
            </a:r>
            <a:r>
              <a:rPr lang="hr-HR" sz="3800" dirty="0" smtClean="0"/>
              <a:t> akte, dobre upute mogu se naći na sljedećem linku:</a:t>
            </a:r>
          </a:p>
          <a:p>
            <a:r>
              <a:rPr lang="hr-HR" sz="3800" b="1" dirty="0" smtClean="0"/>
              <a:t>Priručnici</a:t>
            </a:r>
          </a:p>
          <a:p>
            <a:r>
              <a:rPr lang="hr-HR" sz="3800" b="1" dirty="0" smtClean="0"/>
              <a:t>Muzej u kriznim situacijama</a:t>
            </a:r>
          </a:p>
          <a:p>
            <a:r>
              <a:rPr lang="hr-HR" sz="3800" dirty="0" smtClean="0"/>
              <a:t>autor(i): </a:t>
            </a:r>
            <a:r>
              <a:rPr lang="hr-HR" sz="3800" dirty="0" err="1" smtClean="0"/>
              <a:t>Laszlo</a:t>
            </a:r>
            <a:r>
              <a:rPr lang="hr-HR" sz="3800" dirty="0" smtClean="0"/>
              <a:t>, Želimir; </a:t>
            </a:r>
            <a:r>
              <a:rPr lang="hr-HR" sz="3800" dirty="0" err="1" smtClean="0"/>
              <a:t>Perčinić</a:t>
            </a:r>
            <a:r>
              <a:rPr lang="hr-HR" sz="3800" dirty="0" smtClean="0"/>
              <a:t>-</a:t>
            </a:r>
            <a:r>
              <a:rPr lang="hr-HR" sz="3800" dirty="0" err="1" smtClean="0"/>
              <a:t>Kavur</a:t>
            </a:r>
            <a:r>
              <a:rPr lang="hr-HR" sz="3800" dirty="0" smtClean="0"/>
              <a:t>, </a:t>
            </a:r>
            <a:r>
              <a:rPr lang="hr-HR" sz="3800" dirty="0" err="1" smtClean="0"/>
              <a:t>Bianka</a:t>
            </a:r>
            <a:r>
              <a:rPr lang="hr-HR" sz="3800" dirty="0" smtClean="0"/>
              <a:t>; </a:t>
            </a:r>
            <a:r>
              <a:rPr lang="hr-HR" sz="3800" dirty="0" err="1" smtClean="0"/>
              <a:t>Stublić</a:t>
            </a:r>
            <a:r>
              <a:rPr lang="hr-HR" sz="3800" dirty="0" smtClean="0"/>
              <a:t>, Helena</a:t>
            </a:r>
          </a:p>
          <a:p>
            <a:r>
              <a:rPr lang="hr-HR" sz="3800" dirty="0" err="1" smtClean="0"/>
              <a:t>impressum</a:t>
            </a:r>
            <a:r>
              <a:rPr lang="hr-HR" sz="3800" dirty="0" smtClean="0"/>
              <a:t>: Zagreb, Muzejski dokumentacijski centar, 2010.-2011.</a:t>
            </a:r>
          </a:p>
          <a:p>
            <a:r>
              <a:rPr lang="hr-HR" sz="3800" dirty="0" smtClean="0"/>
              <a:t> </a:t>
            </a:r>
            <a:r>
              <a:rPr lang="hr-HR" sz="3800" dirty="0" smtClean="0">
                <a:hlinkClick r:id="rId3" action="ppaction://hlinkfile"/>
              </a:rPr>
              <a:t>1 - Što činiti u slučaju nesreće, velike nesreće ili katastrofe?</a:t>
            </a:r>
            <a:r>
              <a:rPr lang="hr-HR" sz="3800" dirty="0" smtClean="0"/>
              <a:t> (</a:t>
            </a:r>
            <a:r>
              <a:rPr lang="hr-HR" sz="3800" dirty="0" err="1" smtClean="0"/>
              <a:t>.pdf</a:t>
            </a:r>
            <a:r>
              <a:rPr lang="hr-HR" sz="3800" dirty="0" smtClean="0"/>
              <a:t>), 19. siječnja 2011.</a:t>
            </a:r>
          </a:p>
          <a:p>
            <a:r>
              <a:rPr lang="hr-HR" sz="3800" dirty="0" smtClean="0"/>
              <a:t>Napomena: Tekst "Što činiti u slučaju nesreće, velike nesreće ili katastrofe?" objavljen je u časopisu </a:t>
            </a:r>
            <a:r>
              <a:rPr lang="hr-HR" sz="3800" i="1" dirty="0" err="1" smtClean="0"/>
              <a:t>Informatica</a:t>
            </a:r>
            <a:r>
              <a:rPr lang="hr-HR" sz="3800" i="1" dirty="0" smtClean="0"/>
              <a:t> </a:t>
            </a:r>
            <a:r>
              <a:rPr lang="hr-HR" sz="3800" i="1" dirty="0" err="1" smtClean="0"/>
              <a:t>Museologica</a:t>
            </a:r>
            <a:r>
              <a:rPr lang="hr-HR" sz="3800" i="1" dirty="0" smtClean="0"/>
              <a:t> </a:t>
            </a:r>
            <a:r>
              <a:rPr lang="hr-HR" sz="3800" dirty="0" smtClean="0"/>
              <a:t>40(3-4) 2009., str. 134-139. </a:t>
            </a:r>
            <a:r>
              <a:rPr lang="hr-HR" sz="3800" dirty="0" smtClean="0">
                <a:hlinkClick r:id="rId4"/>
              </a:rPr>
              <a:t>(</a:t>
            </a:r>
            <a:r>
              <a:rPr lang="hr-HR" sz="3800" dirty="0" err="1" smtClean="0">
                <a:hlinkClick r:id="rId4"/>
              </a:rPr>
              <a:t>.pdf</a:t>
            </a:r>
            <a:r>
              <a:rPr lang="hr-HR" sz="3800" dirty="0" smtClean="0">
                <a:hlinkClick r:id="rId4"/>
              </a:rPr>
              <a:t>)</a:t>
            </a:r>
            <a:r>
              <a:rPr lang="hr-HR" sz="3800" dirty="0" smtClean="0"/>
              <a:t/>
            </a:r>
            <a:br>
              <a:rPr lang="hr-HR" sz="3800" dirty="0" smtClean="0"/>
            </a:br>
            <a:endParaRPr lang="hr-HR" sz="3800" dirty="0" smtClean="0"/>
          </a:p>
          <a:p>
            <a:r>
              <a:rPr lang="hr-HR" sz="3800" dirty="0" smtClean="0">
                <a:hlinkClick r:id="rId5" action="ppaction://hlinkfile"/>
              </a:rPr>
              <a:t>2 - Procjene</a:t>
            </a:r>
            <a:r>
              <a:rPr lang="hr-HR" sz="3800" dirty="0" smtClean="0"/>
              <a:t> (</a:t>
            </a:r>
            <a:r>
              <a:rPr lang="hr-HR" sz="3800" dirty="0" err="1" smtClean="0"/>
              <a:t>.pdf</a:t>
            </a:r>
            <a:r>
              <a:rPr lang="hr-HR" sz="3800" dirty="0" smtClean="0"/>
              <a:t>), 8. lipnja 2011.</a:t>
            </a:r>
          </a:p>
          <a:p>
            <a:r>
              <a:rPr lang="hr-HR" sz="3800" dirty="0" smtClean="0">
                <a:hlinkClick r:id="rId6" action="ppaction://hlinkfile"/>
              </a:rPr>
              <a:t>3 - Planiranje</a:t>
            </a:r>
            <a:r>
              <a:rPr lang="hr-HR" sz="3800" dirty="0" smtClean="0"/>
              <a:t> (</a:t>
            </a:r>
            <a:r>
              <a:rPr lang="hr-HR" sz="3800" dirty="0" err="1" smtClean="0"/>
              <a:t>.pdf</a:t>
            </a:r>
            <a:r>
              <a:rPr lang="hr-HR" sz="3800" dirty="0" smtClean="0"/>
              <a:t>), 15. svibnja 2011.</a:t>
            </a:r>
          </a:p>
          <a:p>
            <a:r>
              <a:rPr lang="hr-HR" sz="3800" dirty="0" smtClean="0">
                <a:hlinkClick r:id="rId7" action="ppaction://hlinkfile"/>
              </a:rPr>
              <a:t>4 - Pripreme</a:t>
            </a:r>
            <a:r>
              <a:rPr lang="hr-HR" sz="3800" dirty="0" smtClean="0"/>
              <a:t> (</a:t>
            </a:r>
            <a:r>
              <a:rPr lang="hr-HR" sz="3800" dirty="0" err="1" smtClean="0"/>
              <a:t>.pdf</a:t>
            </a:r>
            <a:r>
              <a:rPr lang="hr-HR" sz="3800" dirty="0" smtClean="0"/>
              <a:t>), 15. svibnja 2011.</a:t>
            </a:r>
          </a:p>
          <a:p>
            <a:r>
              <a:rPr lang="hr-HR" sz="3800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solidFill>
                  <a:srgbClr val="FF0000"/>
                </a:solidFill>
              </a:rPr>
              <a:t>Zakonska utemeljenost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Zakon o knjižnicama (NN 105/97) </a:t>
            </a:r>
          </a:p>
          <a:p>
            <a:r>
              <a:rPr lang="hr-HR" dirty="0" smtClean="0"/>
              <a:t>Pravilnik o zaštiti knjižnične građe. (NN 52/05)</a:t>
            </a:r>
          </a:p>
          <a:p>
            <a:r>
              <a:rPr lang="hr-HR" dirty="0" smtClean="0"/>
              <a:t>Standard za školske knjižnice (NN 34/2000)</a:t>
            </a:r>
          </a:p>
          <a:p>
            <a:r>
              <a:rPr lang="hr-HR" dirty="0" smtClean="0"/>
              <a:t>IFLA-ina načela za skrb i rukovanje knjižničnom građom (2003.)</a:t>
            </a:r>
          </a:p>
          <a:p>
            <a:r>
              <a:rPr lang="hr-HR" dirty="0" smtClean="0"/>
              <a:t>IFLA-</a:t>
            </a:r>
            <a:r>
              <a:rPr lang="hr-HR" dirty="0" err="1" smtClean="0"/>
              <a:t>in</a:t>
            </a:r>
            <a:r>
              <a:rPr lang="hr-HR" dirty="0" smtClean="0"/>
              <a:t> kratki priručnik za pripravnost i planiranje mjera zaštite u slučaju katastrofa (2012.)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520" y="1662319"/>
            <a:ext cx="3387687" cy="507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Zakon o knjižnicama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45. st.1.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‘’Knjižnice su dužne poduzimati mjere za zaštitu  i čuvanje knjižnične građe prema pravilniku o zaštiti knjižnične građe, što ga na prijedlog Hrvatskog knjižničnog vijeća donosi ministar kulture.’’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>
                <a:solidFill>
                  <a:srgbClr val="FF0000"/>
                </a:solidFill>
              </a:rPr>
              <a:t>Zakon o knjižnicama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45. st.2.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i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‘’Na jedinstvene i rijetke primjerke knjiga , zbirke knjiga, rukopise i drugu knjižničnu građu koja imaju obilježje kulturnog dobra, odnosno koja je od posebnog značenja ili vrijednosti, primjenjuju se i propisi o zaštiti kulturnih dobara te se ta građa može koristiti samo pod posebnim uvjetima.’’</a:t>
            </a:r>
          </a:p>
          <a:p>
            <a:pPr>
              <a:buNone/>
            </a:pPr>
            <a:r>
              <a:rPr lang="hr-HR" dirty="0" smtClean="0"/>
              <a:t>  ( Zbirka starih i vrijednih knjiga 1. jezične gimnazije registrirana je kao kulturno dobro. ) 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FF0000"/>
                </a:solidFill>
              </a:rPr>
              <a:t>Zakon o knjižnicama</a:t>
            </a:r>
            <a:br>
              <a:rPr lang="hr-HR" i="1" dirty="0" smtClean="0">
                <a:solidFill>
                  <a:srgbClr val="FF0000"/>
                </a:solidFill>
              </a:rPr>
            </a:br>
            <a:r>
              <a:rPr lang="hr-HR" i="1" dirty="0" smtClean="0">
                <a:solidFill>
                  <a:srgbClr val="FF0000"/>
                </a:solidFill>
              </a:rPr>
              <a:t>članak 45. st.3.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‘’Uvjete korištenja knjižnične građe , knjižnice uređuju svojim općim aktom.’’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3993</TotalTime>
  <Words>2363</Words>
  <Application>Microsoft Office PowerPoint</Application>
  <PresentationFormat>Prikaz na zaslonu (4:3)</PresentationFormat>
  <Paragraphs>303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60</vt:i4>
      </vt:variant>
    </vt:vector>
  </HeadingPairs>
  <TitlesOfParts>
    <vt:vector size="61" baseType="lpstr">
      <vt:lpstr>Medijan</vt:lpstr>
      <vt:lpstr>Kratke smjernice za zaštitu knjižnične građe u školskim knjižnicama i upravljanje zaštitom u slučaju katastrofa, uz upute prema IFLA-in Kratki priručnik za Pripravnost i planiranje mjera zaštite u slučaju katastrofa</vt:lpstr>
      <vt:lpstr>Uvod </vt:lpstr>
      <vt:lpstr>Slajd 3</vt:lpstr>
      <vt:lpstr>Pravilnici </vt:lpstr>
      <vt:lpstr> </vt:lpstr>
      <vt:lpstr>Zakonska utemeljenost</vt:lpstr>
      <vt:lpstr> Zakon o knjižnicama članak 45. st.1. </vt:lpstr>
      <vt:lpstr> Zakon o knjižnicama članak 45. st.2. </vt:lpstr>
      <vt:lpstr>Zakon o knjižnicama članak 45. st.3.</vt:lpstr>
      <vt:lpstr>Zakon o knjižnicama članak 51. st.3.</vt:lpstr>
      <vt:lpstr> Pravilnik o zaštiti knjižnične građe članak 1. </vt:lpstr>
      <vt:lpstr>Standard za školske knjižnice članak 8.</vt:lpstr>
      <vt:lpstr>Standard za školske knjižnice članak 19.</vt:lpstr>
      <vt:lpstr>Standard za školske knjižnice članak 25.</vt:lpstr>
      <vt:lpstr> IFLA-ina načela za skrb i rukovanje knjižničnom građom  </vt:lpstr>
      <vt:lpstr> IFLA-in kratki priručnik za pripravnost i planiranje mjera zaštite u slučaju katastrofa</vt:lpstr>
      <vt:lpstr>II. Plan mjera za slučaj opasnosti </vt:lpstr>
      <vt:lpstr> </vt:lpstr>
      <vt:lpstr>Tko je odgovoran za izradu plana?</vt:lpstr>
      <vt:lpstr>Što sadrži plan mjera za slučaj opasnosti?</vt:lpstr>
      <vt:lpstr> 1. Procjena ugroženosti tj. utvrđivanje opasnosti za zgradu i građu </vt:lpstr>
      <vt:lpstr>Slajd 22</vt:lpstr>
      <vt:lpstr>Slajd 23</vt:lpstr>
      <vt:lpstr>    </vt:lpstr>
      <vt:lpstr>  2. Mjere preventivne zaštite kojima se uklanja ili umanjuje opasnost za zgradu i građu  </vt:lpstr>
      <vt:lpstr>Preventivna zaštita knjižnične građe</vt:lpstr>
      <vt:lpstr>Slajd 27</vt:lpstr>
      <vt:lpstr>Slajd 28</vt:lpstr>
      <vt:lpstr>Interni pravilnik</vt:lpstr>
      <vt:lpstr>Slajd 30</vt:lpstr>
      <vt:lpstr>Što štititi i zašto?</vt:lpstr>
      <vt:lpstr>Slajd 32</vt:lpstr>
      <vt:lpstr>Slajd 33</vt:lpstr>
      <vt:lpstr>Fond školske knjižnice</vt:lpstr>
      <vt:lpstr>Posebne zbirke u školskoj knjižnici</vt:lpstr>
      <vt:lpstr>Kriteriji za izradu prioriteta</vt:lpstr>
      <vt:lpstr>Slajd 37</vt:lpstr>
      <vt:lpstr>Slajd 38</vt:lpstr>
      <vt:lpstr>Popisi prioriteta</vt:lpstr>
      <vt:lpstr>Slajd 40</vt:lpstr>
      <vt:lpstr>3. Mjere pripravnosti( spremnost za katastrofu) </vt:lpstr>
      <vt:lpstr>Slajd 42</vt:lpstr>
      <vt:lpstr> 4. Plan spašavanja građe tijekom i neposredno nakon slučajeva iz čl.3. </vt:lpstr>
      <vt:lpstr>Slajd 44</vt:lpstr>
      <vt:lpstr>Slajd 45</vt:lpstr>
      <vt:lpstr>Slajd 46</vt:lpstr>
      <vt:lpstr>Tijek spašavanja</vt:lpstr>
      <vt:lpstr>Slajd 48</vt:lpstr>
      <vt:lpstr>Bilježite sve aktivnosti i troškove</vt:lpstr>
      <vt:lpstr>Slajd 50</vt:lpstr>
      <vt:lpstr>Izmještanje građe</vt:lpstr>
      <vt:lpstr>Što spašavati prvo?</vt:lpstr>
      <vt:lpstr>5. Plan saniranja posljedica tj. saniranja oštećenja građe</vt:lpstr>
      <vt:lpstr>Slajd 54</vt:lpstr>
      <vt:lpstr>Slajd 55</vt:lpstr>
      <vt:lpstr>Slajd 56</vt:lpstr>
      <vt:lpstr>Slajd 57</vt:lpstr>
      <vt:lpstr>Slajd 58</vt:lpstr>
      <vt:lpstr> http://www.mdc.hr/hr/mdc/zastita/prirucnici/ </vt:lpstr>
      <vt:lpstr>Hvala na pažnji!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Postupanje za slučaj katastrofa</dc:title>
  <dc:creator>ured 07</dc:creator>
  <cp:lastModifiedBy>ured 07</cp:lastModifiedBy>
  <cp:revision>390</cp:revision>
  <dcterms:created xsi:type="dcterms:W3CDTF">2013-03-04T12:24:50Z</dcterms:created>
  <dcterms:modified xsi:type="dcterms:W3CDTF">2013-04-05T11:12:26Z</dcterms:modified>
</cp:coreProperties>
</file>