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6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500" dirty="0" smtClean="0"/>
              <a:t>Društvo knjižničara u </a:t>
            </a:r>
            <a:r>
              <a:rPr lang="hr-HR" sz="5500" dirty="0" err="1" smtClean="0"/>
              <a:t>splitu</a:t>
            </a:r>
            <a:endParaRPr lang="hr-HR" sz="55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17780" y="4013199"/>
            <a:ext cx="8637072" cy="211666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Dr. </a:t>
            </a:r>
            <a:r>
              <a:rPr lang="hr-HR" sz="2800" dirty="0" err="1" smtClean="0"/>
              <a:t>sc</a:t>
            </a:r>
            <a:r>
              <a:rPr lang="hr-HR" sz="2800" dirty="0" smtClean="0"/>
              <a:t>. nada topić, viša knjižničarka</a:t>
            </a:r>
          </a:p>
          <a:p>
            <a:r>
              <a:rPr lang="hr-HR" b="1" dirty="0" smtClean="0"/>
              <a:t>Knjižnica </a:t>
            </a:r>
            <a:r>
              <a:rPr lang="hr-HR" b="1" dirty="0"/>
              <a:t>– čuvarica </a:t>
            </a:r>
            <a:r>
              <a:rPr lang="hr-HR" b="1" dirty="0" smtClean="0"/>
              <a:t>baštine </a:t>
            </a:r>
            <a:endParaRPr lang="hr-HR" dirty="0"/>
          </a:p>
          <a:p>
            <a:r>
              <a:rPr lang="hr-HR" dirty="0" smtClean="0"/>
              <a:t>Županijsko </a:t>
            </a:r>
            <a:r>
              <a:rPr lang="hr-HR" dirty="0"/>
              <a:t>stručno vijeće školskih knjižničara osnovnih škola </a:t>
            </a:r>
            <a:r>
              <a:rPr lang="hr-HR" dirty="0" smtClean="0"/>
              <a:t>SDŽ</a:t>
            </a:r>
          </a:p>
          <a:p>
            <a:r>
              <a:rPr lang="hr-HR" dirty="0" smtClean="0"/>
              <a:t>19. lipnja 2017., Tvrđava </a:t>
            </a:r>
            <a:r>
              <a:rPr lang="hr-HR" dirty="0" err="1" smtClean="0"/>
              <a:t>klis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0147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Izdavačka djelatnost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POSTERSKA IZLAGANJA ČLANOVA DKST (1998. – 2014.)</a:t>
            </a:r>
          </a:p>
          <a:p>
            <a:r>
              <a:rPr lang="hr-HR" dirty="0" smtClean="0"/>
              <a:t>2014.</a:t>
            </a:r>
          </a:p>
          <a:p>
            <a:r>
              <a:rPr lang="hr-HR" dirty="0"/>
              <a:t>u</a:t>
            </a:r>
            <a:r>
              <a:rPr lang="hr-HR" dirty="0" smtClean="0"/>
              <a:t>rednica Gordana </a:t>
            </a:r>
            <a:r>
              <a:rPr lang="hr-HR" dirty="0" err="1" smtClean="0"/>
              <a:t>Miolin</a:t>
            </a:r>
            <a:endParaRPr lang="hr-HR" dirty="0" smtClean="0"/>
          </a:p>
          <a:p>
            <a:r>
              <a:rPr lang="hr-HR" dirty="0" smtClean="0"/>
              <a:t>katalog izložbe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82637" y="2015732"/>
            <a:ext cx="2072217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7143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Digitalni vodič kroz knjižnice </a:t>
            </a:r>
            <a:r>
              <a:rPr lang="hr-HR" dirty="0" err="1" smtClean="0"/>
              <a:t>sd</a:t>
            </a:r>
            <a:r>
              <a:rPr lang="hr-HR" dirty="0" err="1"/>
              <a:t>ž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ovodom 70-te obljetnice rada Društva 2020.</a:t>
            </a:r>
          </a:p>
          <a:p>
            <a:r>
              <a:rPr lang="hr-HR" dirty="0" smtClean="0"/>
              <a:t>Uredništvo: Dijana Erceg (</a:t>
            </a:r>
            <a:r>
              <a:rPr lang="nn-NO" dirty="0"/>
              <a:t>Fakultet građevinarstva, arhitekture i </a:t>
            </a:r>
            <a:r>
              <a:rPr lang="nn-NO" dirty="0" smtClean="0"/>
              <a:t>geodezije</a:t>
            </a:r>
            <a:r>
              <a:rPr lang="hr-HR" dirty="0" smtClean="0"/>
              <a:t>), </a:t>
            </a:r>
            <a:r>
              <a:rPr lang="hr-HR" dirty="0"/>
              <a:t>Dubravka </a:t>
            </a:r>
            <a:r>
              <a:rPr lang="hr-HR" dirty="0" smtClean="0"/>
              <a:t>Dujmović (Sveučilišna knjižnica u Splitu), </a:t>
            </a:r>
            <a:r>
              <a:rPr lang="hr-HR" dirty="0"/>
              <a:t>Margita </a:t>
            </a:r>
            <a:r>
              <a:rPr lang="hr-HR" dirty="0" err="1" smtClean="0"/>
              <a:t>Puharić</a:t>
            </a:r>
            <a:r>
              <a:rPr lang="hr-HR" dirty="0" smtClean="0"/>
              <a:t> (Sveučilišna knjižnica u Splitu), </a:t>
            </a:r>
            <a:r>
              <a:rPr lang="hr-HR" dirty="0"/>
              <a:t>Branka </a:t>
            </a:r>
            <a:r>
              <a:rPr lang="hr-HR" dirty="0" smtClean="0"/>
              <a:t>Radić (Sveučilište u Splitu), </a:t>
            </a:r>
            <a:r>
              <a:rPr lang="hr-HR" dirty="0" err="1"/>
              <a:t>Hanja</a:t>
            </a:r>
            <a:r>
              <a:rPr lang="hr-HR" dirty="0"/>
              <a:t> </a:t>
            </a:r>
            <a:r>
              <a:rPr lang="hr-HR" dirty="0" smtClean="0"/>
              <a:t>Anić (Arheološki muzej u Splitu) </a:t>
            </a:r>
            <a:r>
              <a:rPr lang="hr-HR" dirty="0"/>
              <a:t>i </a:t>
            </a:r>
            <a:r>
              <a:rPr lang="hr-HR" dirty="0" smtClean="0"/>
              <a:t>Nada Topić (OŠ Vjekoslava Paraća, Solin)</a:t>
            </a:r>
          </a:p>
          <a:p>
            <a:r>
              <a:rPr lang="hr-HR" dirty="0"/>
              <a:t>u</a:t>
            </a:r>
            <a:r>
              <a:rPr lang="hr-HR" dirty="0" smtClean="0"/>
              <a:t> izradi…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9078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Stručni kolokvij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Dva puta godišnje</a:t>
            </a:r>
          </a:p>
          <a:p>
            <a:r>
              <a:rPr lang="hr-HR" dirty="0" smtClean="0"/>
              <a:t>Redovitije okupljanje članova i razmjena stručnih informacija</a:t>
            </a:r>
          </a:p>
          <a:p>
            <a:r>
              <a:rPr lang="hr-HR" dirty="0" smtClean="0"/>
              <a:t>Izlaganja sa temama i sadržajima iz različitih vrsta knjižnica </a:t>
            </a:r>
          </a:p>
          <a:p>
            <a:r>
              <a:rPr lang="hr-HR" dirty="0" smtClean="0"/>
              <a:t>1. kolokvij – lipanj 2017.</a:t>
            </a:r>
          </a:p>
          <a:p>
            <a:r>
              <a:rPr lang="hr-HR" dirty="0" smtClean="0"/>
              <a:t>II. kolokvij – listopad 2017.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3074" name="Picture 2" descr="http://pubweb.carnet.hr/dkst/wp-content/uploads/sites/186/2017/06/DSCN84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5375" y="3480792"/>
            <a:ext cx="4251325" cy="239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3310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Nagrada društva knjižničara u </a:t>
            </a:r>
            <a:r>
              <a:rPr lang="hr-HR" dirty="0" err="1" smtClean="0"/>
              <a:t>splitu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Utemeljenje godišnje nagrade DKST-a</a:t>
            </a:r>
          </a:p>
          <a:p>
            <a:r>
              <a:rPr lang="hr-HR" dirty="0" smtClean="0"/>
              <a:t>Komisija za izradu pravilnika o imenu i vrsti nagrade te kriterijima dodjeljivanja</a:t>
            </a:r>
          </a:p>
          <a:p>
            <a:r>
              <a:rPr lang="hr-HR" dirty="0" smtClean="0"/>
              <a:t>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4985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Stručni izleti i putovanja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Samostalno ili u suradnji s ostalim regionalnim knjižničarskim društvima</a:t>
            </a:r>
          </a:p>
          <a:p>
            <a:r>
              <a:rPr lang="hr-HR" dirty="0" smtClean="0"/>
              <a:t>Jednom godišnje</a:t>
            </a:r>
          </a:p>
          <a:p>
            <a:r>
              <a:rPr lang="hr-HR" dirty="0" smtClean="0"/>
              <a:t>Narodna knjižnica Knin – </a:t>
            </a:r>
            <a:r>
              <a:rPr lang="hr-HR" dirty="0" err="1" smtClean="0"/>
              <a:t>Roški</a:t>
            </a:r>
            <a:r>
              <a:rPr lang="hr-HR" dirty="0" smtClean="0"/>
              <a:t> slap – </a:t>
            </a:r>
            <a:r>
              <a:rPr lang="hr-HR" dirty="0" err="1" smtClean="0"/>
              <a:t>Otavice</a:t>
            </a:r>
            <a:r>
              <a:rPr lang="hr-HR" dirty="0" smtClean="0"/>
              <a:t> (svibanj 2017.)</a:t>
            </a:r>
            <a:endParaRPr lang="hr-HR" dirty="0"/>
          </a:p>
        </p:txBody>
      </p:sp>
      <p:pic>
        <p:nvPicPr>
          <p:cNvPr id="1028" name="Picture 4" descr="http://pubweb.carnet.hr/dkst/wp-content/uploads/sites/186/2017/05/17-550x4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2963"/>
          <a:stretch/>
        </p:blipFill>
        <p:spPr bwMode="auto">
          <a:xfrm>
            <a:off x="1346199" y="3580322"/>
            <a:ext cx="3870325" cy="243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pubweb.carnet.hr/dkst/wp-content/uploads/sites/186/2017/05/1-1-550x45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446" b="13777"/>
          <a:stretch/>
        </p:blipFill>
        <p:spPr bwMode="auto">
          <a:xfrm>
            <a:off x="5516314" y="3584678"/>
            <a:ext cx="4034086" cy="243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29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Smisao strukovnog udruženja danas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/>
              <a:t>Članstvom u knjižničarskom udruženju, knjižničari danas poručuju da je njihovo zanimanje društveno važno i korisno, da se žele stručno usavršavati, da se žele okupljati i djelovati u zajedničkom interesu i, na kraju, da ih zanima razvoj knjižničarske struke kojemu i sami doprinose te da vole posao koji rade. Naravno da knjižničari, čak i okupljeni unutar Društva, ne mogu djelovati izolirano, sami za sebe. Suradnja sa svim vrstama knjižnica, matičnim službama, županijskim vijećima, udrugama, </a:t>
            </a:r>
            <a:r>
              <a:rPr lang="hr-HR" dirty="0" err="1"/>
              <a:t>baštinskim</a:t>
            </a:r>
            <a:r>
              <a:rPr lang="hr-HR" dirty="0"/>
              <a:t> i srodnim ustanovama te ostalim organizacijama doprinijet će razvoju Društva, ali i popularizaciji knjižničarske struke i samih knjižničara. Na tragu toga, smisao strukovnog udruženja, bez obzira na društvene okolnosti, uvijek ostaje isti i ogleda se u snazi zajedničkog djelovanja.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0818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0579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4736733" y="6304002"/>
            <a:ext cx="36583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smtClean="0">
                <a:solidFill>
                  <a:schemeClr val="bg1"/>
                </a:solidFill>
              </a:rPr>
              <a:t>www.dkst.hr</a:t>
            </a:r>
            <a:endParaRPr lang="hr-HR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09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povijest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92968"/>
          </a:xfrm>
        </p:spPr>
        <p:txBody>
          <a:bodyPr numCol="2">
            <a:normAutofit fontScale="85000" lnSpcReduction="20000"/>
          </a:bodyPr>
          <a:lstStyle/>
          <a:p>
            <a:pPr fontAlgn="base"/>
            <a:r>
              <a:rPr lang="hr-HR" dirty="0" smtClean="0"/>
              <a:t>1950</a:t>
            </a:r>
            <a:r>
              <a:rPr lang="hr-HR" dirty="0"/>
              <a:t>. </a:t>
            </a:r>
            <a:r>
              <a:rPr lang="hr-HR" dirty="0" smtClean="0"/>
              <a:t>godine</a:t>
            </a:r>
          </a:p>
          <a:p>
            <a:pPr fontAlgn="base"/>
            <a:r>
              <a:rPr lang="hr-HR" dirty="0" smtClean="0"/>
              <a:t>Hrvoje </a:t>
            </a:r>
            <a:r>
              <a:rPr lang="hr-HR" dirty="0" err="1" smtClean="0"/>
              <a:t>Morović</a:t>
            </a:r>
            <a:endParaRPr lang="hr-HR" dirty="0" smtClean="0"/>
          </a:p>
          <a:p>
            <a:pPr fontAlgn="base"/>
            <a:r>
              <a:rPr lang="hr-HR" dirty="0" smtClean="0"/>
              <a:t>1962</a:t>
            </a:r>
            <a:r>
              <a:rPr lang="hr-HR" dirty="0"/>
              <a:t>. </a:t>
            </a:r>
            <a:r>
              <a:rPr lang="hr-HR" dirty="0" smtClean="0"/>
              <a:t>(37 članova)</a:t>
            </a:r>
          </a:p>
          <a:p>
            <a:pPr fontAlgn="base"/>
            <a:r>
              <a:rPr lang="hr-HR" dirty="0" smtClean="0"/>
              <a:t>1970-tih </a:t>
            </a:r>
            <a:r>
              <a:rPr lang="hr-HR" dirty="0"/>
              <a:t>dolazi do preustroja, te </a:t>
            </a:r>
            <a:r>
              <a:rPr lang="hr-HR" dirty="0" smtClean="0"/>
              <a:t>podružnice </a:t>
            </a:r>
            <a:r>
              <a:rPr lang="hr-HR" dirty="0"/>
              <a:t>postaju samostalna regionalna društva. </a:t>
            </a:r>
            <a:endParaRPr lang="hr-HR" dirty="0" smtClean="0"/>
          </a:p>
          <a:p>
            <a:pPr fontAlgn="base"/>
            <a:r>
              <a:rPr lang="hr-HR" dirty="0" smtClean="0"/>
              <a:t>1977</a:t>
            </a:r>
            <a:r>
              <a:rPr lang="hr-HR" dirty="0"/>
              <a:t>. </a:t>
            </a:r>
            <a:r>
              <a:rPr lang="hr-HR" dirty="0" smtClean="0"/>
              <a:t> (64 člana)</a:t>
            </a:r>
            <a:endParaRPr lang="hr-HR" dirty="0"/>
          </a:p>
          <a:p>
            <a:pPr fontAlgn="base"/>
            <a:r>
              <a:rPr lang="hr-HR" dirty="0" smtClean="0"/>
              <a:t>1980</a:t>
            </a:r>
            <a:r>
              <a:rPr lang="hr-HR" dirty="0"/>
              <a:t>. (</a:t>
            </a:r>
            <a:r>
              <a:rPr lang="hr-HR" dirty="0" smtClean="0"/>
              <a:t>100 članova)</a:t>
            </a:r>
            <a:endParaRPr lang="hr-HR" dirty="0"/>
          </a:p>
          <a:p>
            <a:pPr fontAlgn="base"/>
            <a:r>
              <a:rPr lang="hr-HR" dirty="0" smtClean="0"/>
              <a:t>Glasnik</a:t>
            </a:r>
            <a:r>
              <a:rPr lang="hr-HR" b="1" dirty="0" smtClean="0"/>
              <a:t> </a:t>
            </a:r>
            <a:r>
              <a:rPr lang="hr-HR" dirty="0" smtClean="0"/>
              <a:t>Društva bibliotekara u Splitu (Neda Anzulović</a:t>
            </a:r>
            <a:r>
              <a:rPr lang="hr-HR" b="1" dirty="0" smtClean="0"/>
              <a:t>)</a:t>
            </a:r>
          </a:p>
          <a:p>
            <a:pPr fontAlgn="base"/>
            <a:r>
              <a:rPr lang="hr-HR" dirty="0" smtClean="0"/>
              <a:t>90-tih </a:t>
            </a:r>
            <a:r>
              <a:rPr lang="hr-HR" dirty="0"/>
              <a:t>godina </a:t>
            </a:r>
            <a:r>
              <a:rPr lang="hr-HR" dirty="0" smtClean="0"/>
              <a:t>– ratne prilike, članstvo </a:t>
            </a:r>
            <a:r>
              <a:rPr lang="hr-HR" dirty="0"/>
              <a:t>se osipa, a dio </a:t>
            </a:r>
            <a:r>
              <a:rPr lang="hr-HR" dirty="0" smtClean="0"/>
              <a:t>knjižnica </a:t>
            </a:r>
            <a:r>
              <a:rPr lang="hr-HR" dirty="0"/>
              <a:t>je </a:t>
            </a:r>
            <a:r>
              <a:rPr lang="hr-HR" dirty="0" smtClean="0"/>
              <a:t>devastiran</a:t>
            </a:r>
          </a:p>
          <a:p>
            <a:pPr fontAlgn="base"/>
            <a:r>
              <a:rPr lang="hr-HR" dirty="0" smtClean="0"/>
              <a:t>Stručni </a:t>
            </a:r>
            <a:r>
              <a:rPr lang="hr-HR" dirty="0"/>
              <a:t>skupovi i </a:t>
            </a:r>
            <a:r>
              <a:rPr lang="hr-HR" dirty="0" smtClean="0"/>
              <a:t>predavanja, skupštine HKD-a</a:t>
            </a:r>
          </a:p>
          <a:p>
            <a:pPr fontAlgn="base"/>
            <a:r>
              <a:rPr lang="hr-HR" dirty="0" smtClean="0"/>
              <a:t>1996</a:t>
            </a:r>
            <a:r>
              <a:rPr lang="hr-HR" dirty="0"/>
              <a:t>. godine Društvo je bilo domaćin 30. skupštine HKD-a u Primoštenu i 39. skupštine </a:t>
            </a:r>
            <a:r>
              <a:rPr lang="hr-HR" dirty="0" smtClean="0"/>
              <a:t>HKD-a</a:t>
            </a:r>
            <a:r>
              <a:rPr lang="hr-HR" dirty="0"/>
              <a:t> </a:t>
            </a:r>
            <a:r>
              <a:rPr lang="hr-HR" dirty="0" smtClean="0"/>
              <a:t>u </a:t>
            </a:r>
            <a:r>
              <a:rPr lang="hr-HR" dirty="0"/>
              <a:t>Splitu 2014. godine.  2000. i 2001. godine Društvo je u Splitu, zajedno s Komisijom za visokoškolske knjižnice HKD-a, organiziralo stručne skupove za knjižnice visokih učilišta pod nazivom  Nužnost promjena za 21. </a:t>
            </a:r>
            <a:r>
              <a:rPr lang="hr-HR" dirty="0" smtClean="0"/>
              <a:t>stoljeće i</a:t>
            </a:r>
            <a:r>
              <a:rPr lang="hr-HR" dirty="0"/>
              <a:t> Pravci koordiniranog razvoja.</a:t>
            </a:r>
          </a:p>
          <a:p>
            <a:pPr fontAlgn="base"/>
            <a:r>
              <a:rPr lang="hr-HR" dirty="0"/>
              <a:t>Č</a:t>
            </a:r>
            <a:r>
              <a:rPr lang="hr-HR" dirty="0" smtClean="0"/>
              <a:t>lanovi Društva danas </a:t>
            </a:r>
            <a:r>
              <a:rPr lang="hr-HR" dirty="0"/>
              <a:t>aktivno sudjeluju u radu HKD-a u okviru komisija i sekcija, a također i u radu IFLA-inih tijela.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1608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hr-HR" sz="2400" dirty="0"/>
              <a:t>Društvo knjižničara u Splitu regionalno je društvo Hrvatskog knjižničarskog društva (HKD</a:t>
            </a:r>
            <a:r>
              <a:rPr lang="hr-HR" sz="2400" dirty="0" smtClean="0"/>
              <a:t>) </a:t>
            </a:r>
            <a:endParaRPr lang="hr-HR" sz="2400" dirty="0"/>
          </a:p>
          <a:p>
            <a:pPr algn="just" fontAlgn="base"/>
            <a:r>
              <a:rPr lang="hr-HR" sz="2400" dirty="0"/>
              <a:t>Poslanje Društva knjižničara u Splitu je okupljanje i organiziranje knjižničara Splitsko-dalmatinske županije u svrhu razvoja, zaštite i javnog zagovaranja knjižnica, knjižničarske struke i stalnog obrazovanja knjižničara s ciljem da se omogući slobodan pristup informacijama za sve.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8026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>
                <a:solidFill>
                  <a:srgbClr val="303030"/>
                </a:solidFill>
                <a:latin typeface="Arimo"/>
              </a:rPr>
              <a:t>okupljanje i organiziranje članova Društva u svrhu zajedničkog djelovanja i jedinstvenog istupanja na području zaštite, unaprjeđivanja i promicanja knjižnica, knjižničarstva i informacijskih </a:t>
            </a:r>
            <a:r>
              <a:rPr lang="hr-HR" dirty="0" smtClean="0">
                <a:solidFill>
                  <a:srgbClr val="303030"/>
                </a:solidFill>
                <a:latin typeface="Arimo"/>
              </a:rPr>
              <a:t>znanosti</a:t>
            </a:r>
          </a:p>
          <a:p>
            <a:pPr algn="just"/>
            <a:r>
              <a:rPr lang="hr-HR" dirty="0" smtClean="0">
                <a:solidFill>
                  <a:srgbClr val="303030"/>
                </a:solidFill>
                <a:latin typeface="Arimo"/>
              </a:rPr>
              <a:t>promicanje </a:t>
            </a:r>
            <a:r>
              <a:rPr lang="hr-HR" dirty="0">
                <a:solidFill>
                  <a:srgbClr val="303030"/>
                </a:solidFill>
                <a:latin typeface="Arimo"/>
              </a:rPr>
              <a:t>zaštite nacionalne i zavičajne kulturne </a:t>
            </a:r>
            <a:r>
              <a:rPr lang="hr-HR" dirty="0" smtClean="0">
                <a:solidFill>
                  <a:srgbClr val="303030"/>
                </a:solidFill>
                <a:latin typeface="Arimo"/>
              </a:rPr>
              <a:t>baštine</a:t>
            </a:r>
          </a:p>
          <a:p>
            <a:pPr algn="just"/>
            <a:r>
              <a:rPr lang="hr-HR" dirty="0" smtClean="0">
                <a:solidFill>
                  <a:srgbClr val="303030"/>
                </a:solidFill>
                <a:latin typeface="Arimo"/>
              </a:rPr>
              <a:t>promicanje </a:t>
            </a:r>
            <a:r>
              <a:rPr lang="hr-HR" dirty="0">
                <a:solidFill>
                  <a:srgbClr val="303030"/>
                </a:solidFill>
                <a:latin typeface="Arimo"/>
              </a:rPr>
              <a:t>informacijske pismenosti i slobodnog pristupa informacijama za sve </a:t>
            </a:r>
            <a:r>
              <a:rPr lang="hr-HR" dirty="0" smtClean="0">
                <a:solidFill>
                  <a:srgbClr val="303030"/>
                </a:solidFill>
                <a:latin typeface="Arimo"/>
              </a:rPr>
              <a:t>građane</a:t>
            </a:r>
            <a:endParaRPr lang="hr-HR" dirty="0" smtClean="0"/>
          </a:p>
          <a:p>
            <a:pPr algn="just"/>
            <a:r>
              <a:rPr lang="hr-HR" dirty="0" smtClean="0">
                <a:solidFill>
                  <a:srgbClr val="303030"/>
                </a:solidFill>
                <a:latin typeface="Arimo"/>
              </a:rPr>
              <a:t>suradnja </a:t>
            </a:r>
            <a:r>
              <a:rPr lang="hr-HR" dirty="0">
                <a:solidFill>
                  <a:srgbClr val="303030"/>
                </a:solidFill>
                <a:latin typeface="Arimo"/>
              </a:rPr>
              <a:t>s knjižničarskim društvima na području Republike Hrvatske i inozemstva te drugim udrugama i ustanovama iz srodnih djelatnosti i </a:t>
            </a:r>
            <a:r>
              <a:rPr lang="hr-HR" dirty="0" smtClean="0">
                <a:solidFill>
                  <a:srgbClr val="303030"/>
                </a:solidFill>
                <a:latin typeface="Arimo"/>
              </a:rPr>
              <a:t>službi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80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djelatnosti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94568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organiziranje i provođenje predavanja za svoje članove radi postizanja kompetencije u djelatnostima i sadržajima koji olakšavaju rad </a:t>
            </a:r>
            <a:r>
              <a:rPr lang="hr-HR" dirty="0" smtClean="0"/>
              <a:t>knjižničara</a:t>
            </a:r>
          </a:p>
          <a:p>
            <a:r>
              <a:rPr lang="hr-HR" dirty="0" smtClean="0"/>
              <a:t>organiziranje </a:t>
            </a:r>
            <a:r>
              <a:rPr lang="hr-HR" dirty="0"/>
              <a:t>i provođenje predavanja za širu </a:t>
            </a:r>
            <a:r>
              <a:rPr lang="hr-HR" dirty="0" smtClean="0"/>
              <a:t>javnost</a:t>
            </a:r>
          </a:p>
          <a:p>
            <a:r>
              <a:rPr lang="hr-HR" dirty="0" smtClean="0"/>
              <a:t>organiziranje </a:t>
            </a:r>
            <a:r>
              <a:rPr lang="hr-HR" dirty="0"/>
              <a:t>edukacije svojih </a:t>
            </a:r>
            <a:r>
              <a:rPr lang="hr-HR" dirty="0" smtClean="0"/>
              <a:t>članova</a:t>
            </a:r>
          </a:p>
          <a:p>
            <a:r>
              <a:rPr lang="hr-HR" dirty="0" smtClean="0"/>
              <a:t>osmišljavanje </a:t>
            </a:r>
            <a:r>
              <a:rPr lang="hr-HR" dirty="0"/>
              <a:t>aktivnosti na povećanju kompetentnosti članova </a:t>
            </a:r>
            <a:r>
              <a:rPr lang="hr-HR" dirty="0" smtClean="0"/>
              <a:t>Društva</a:t>
            </a:r>
          </a:p>
          <a:p>
            <a:r>
              <a:rPr lang="hr-HR" dirty="0" smtClean="0"/>
              <a:t>organiziranje </a:t>
            </a:r>
            <a:r>
              <a:rPr lang="hr-HR" dirty="0"/>
              <a:t>seminara i radionica za članove Društva u svrhu potpunijeg ostvarivanja zadaća i ciljeva </a:t>
            </a:r>
            <a:r>
              <a:rPr lang="hr-HR" dirty="0" smtClean="0"/>
              <a:t>Društva</a:t>
            </a:r>
          </a:p>
          <a:p>
            <a:r>
              <a:rPr lang="hr-HR" dirty="0" smtClean="0"/>
              <a:t>izrađivanje </a:t>
            </a:r>
            <a:r>
              <a:rPr lang="hr-HR" dirty="0"/>
              <a:t>i provođenje radionica, tečajeva i tribina, stručnih predavanja te posjeta spomeničkim </a:t>
            </a:r>
            <a:r>
              <a:rPr lang="hr-HR" dirty="0" smtClean="0"/>
              <a:t>knjižnicama</a:t>
            </a:r>
          </a:p>
          <a:p>
            <a:r>
              <a:rPr lang="hr-HR" dirty="0" smtClean="0"/>
              <a:t>organiziranje</a:t>
            </a:r>
            <a:r>
              <a:rPr lang="hr-HR" dirty="0"/>
              <a:t>, poticanje i educiranje knjižničara u populariziranju knjižnične djelatnosti,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20915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djelatnosti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5168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organiziranje </a:t>
            </a:r>
            <a:r>
              <a:rPr lang="hr-HR" dirty="0"/>
              <a:t>i provođenje suradnje i razmjene s udrugama i ustanovama u zemlji i </a:t>
            </a:r>
            <a:r>
              <a:rPr lang="hr-HR" dirty="0" smtClean="0"/>
              <a:t>inozemstvu</a:t>
            </a:r>
          </a:p>
          <a:p>
            <a:r>
              <a:rPr lang="hr-HR" dirty="0" smtClean="0"/>
              <a:t>obavljanje </a:t>
            </a:r>
            <a:r>
              <a:rPr lang="hr-HR" dirty="0"/>
              <a:t>i drugih djelatnosti vezanih za knjižničnu </a:t>
            </a:r>
            <a:r>
              <a:rPr lang="hr-HR" dirty="0" smtClean="0"/>
              <a:t>djelatnost</a:t>
            </a:r>
          </a:p>
          <a:p>
            <a:r>
              <a:rPr lang="hr-HR" dirty="0" smtClean="0"/>
              <a:t>suradnja </a:t>
            </a:r>
            <a:r>
              <a:rPr lang="hr-HR" dirty="0"/>
              <a:t>sa stručnjacima, ustanovama, tijelima i službama na poslovima od interesa za </a:t>
            </a:r>
            <a:r>
              <a:rPr lang="hr-HR" dirty="0" smtClean="0"/>
              <a:t>Društvo</a:t>
            </a:r>
          </a:p>
          <a:p>
            <a:r>
              <a:rPr lang="hr-HR" dirty="0" smtClean="0"/>
              <a:t>prikupljanje</a:t>
            </a:r>
            <a:r>
              <a:rPr lang="hr-HR" dirty="0"/>
              <a:t>, obrada i analiza podataka o stanju i potrebama </a:t>
            </a:r>
            <a:r>
              <a:rPr lang="hr-HR" dirty="0" smtClean="0"/>
              <a:t>knjižničara</a:t>
            </a:r>
          </a:p>
          <a:p>
            <a:r>
              <a:rPr lang="hr-HR" dirty="0" smtClean="0"/>
              <a:t>uređivanje </a:t>
            </a:r>
            <a:r>
              <a:rPr lang="hr-HR" dirty="0"/>
              <a:t>glasnika knjižničara, publikacija i drugih informacijskih i stručnih </a:t>
            </a:r>
            <a:r>
              <a:rPr lang="hr-HR" dirty="0" smtClean="0"/>
              <a:t>glasila</a:t>
            </a:r>
          </a:p>
          <a:p>
            <a:r>
              <a:rPr lang="hr-HR" dirty="0" smtClean="0"/>
              <a:t>upoznavanje </a:t>
            </a:r>
            <a:r>
              <a:rPr lang="hr-HR" dirty="0"/>
              <a:t>javnosti s posebnim potrebama knjižničara i knjižnične </a:t>
            </a:r>
            <a:r>
              <a:rPr lang="hr-HR" dirty="0" smtClean="0"/>
              <a:t>djelatnosti</a:t>
            </a:r>
          </a:p>
          <a:p>
            <a:r>
              <a:rPr lang="hr-HR" dirty="0" smtClean="0"/>
              <a:t>korištenje </a:t>
            </a:r>
            <a:r>
              <a:rPr lang="hr-HR" dirty="0"/>
              <a:t>sredstava javnog priopćavanja.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0944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organizacija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473968"/>
          </a:xfrm>
        </p:spPr>
        <p:txBody>
          <a:bodyPr>
            <a:normAutofit lnSpcReduction="10000"/>
          </a:bodyPr>
          <a:lstStyle/>
          <a:p>
            <a:pPr fontAlgn="base"/>
            <a:r>
              <a:rPr lang="hr-HR" dirty="0" smtClean="0"/>
              <a:t>Predsjednik</a:t>
            </a:r>
            <a:endParaRPr lang="hr-HR" dirty="0"/>
          </a:p>
          <a:p>
            <a:pPr fontAlgn="base"/>
            <a:r>
              <a:rPr lang="hr-HR" dirty="0" smtClean="0"/>
              <a:t>Dopredsjednik</a:t>
            </a:r>
            <a:endParaRPr lang="hr-HR" dirty="0"/>
          </a:p>
          <a:p>
            <a:pPr fontAlgn="base"/>
            <a:r>
              <a:rPr lang="hr-HR" dirty="0" smtClean="0"/>
              <a:t>Tajnik</a:t>
            </a:r>
            <a:endParaRPr lang="hr-HR" dirty="0"/>
          </a:p>
          <a:p>
            <a:pPr fontAlgn="base"/>
            <a:r>
              <a:rPr lang="hr-HR" dirty="0" smtClean="0"/>
              <a:t>Blagajnik</a:t>
            </a:r>
            <a:endParaRPr lang="hr-HR" dirty="0"/>
          </a:p>
          <a:p>
            <a:pPr fontAlgn="base"/>
            <a:r>
              <a:rPr lang="hr-HR" dirty="0"/>
              <a:t>Glavni </a:t>
            </a:r>
            <a:r>
              <a:rPr lang="hr-HR" dirty="0" smtClean="0"/>
              <a:t>odbor (ravnomjerno zastupljeni članovi iz različitih vrsta knjižnica, 9 članova + predsjednik)</a:t>
            </a:r>
            <a:endParaRPr lang="hr-HR" dirty="0"/>
          </a:p>
          <a:p>
            <a:pPr fontAlgn="base"/>
            <a:r>
              <a:rPr lang="hr-HR" dirty="0" smtClean="0"/>
              <a:t>Nadzorni odbor</a:t>
            </a:r>
            <a:endParaRPr lang="hr-HR" dirty="0"/>
          </a:p>
          <a:p>
            <a:pPr fontAlgn="base"/>
            <a:r>
              <a:rPr lang="hr-HR" dirty="0" smtClean="0"/>
              <a:t>Stegovna komisija</a:t>
            </a:r>
          </a:p>
          <a:p>
            <a:pPr fontAlgn="base"/>
            <a:r>
              <a:rPr lang="hr-HR" dirty="0" smtClean="0"/>
              <a:t>Skupština (svi članovi)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280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IZDAVAČKA DJELATNOST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GLASNIK DRUŠTVA BIBLIOTEKARA U SPLITU</a:t>
            </a:r>
          </a:p>
          <a:p>
            <a:r>
              <a:rPr lang="hr-HR" dirty="0" smtClean="0"/>
              <a:t>1989. (br. 1)</a:t>
            </a:r>
          </a:p>
          <a:p>
            <a:r>
              <a:rPr lang="hr-HR" dirty="0" smtClean="0"/>
              <a:t>U pripremi broj 13. – 14/2016. – 2017.</a:t>
            </a:r>
          </a:p>
          <a:p>
            <a:r>
              <a:rPr lang="hr-HR" dirty="0" smtClean="0"/>
              <a:t>Stručni i znanstveni tekstovi, prikazi, vijesti i izvještaji o aktivnostima </a:t>
            </a:r>
            <a:br>
              <a:rPr lang="hr-HR" dirty="0" smtClean="0"/>
            </a:br>
            <a:r>
              <a:rPr lang="hr-HR" dirty="0" smtClean="0"/>
              <a:t>u knjižnicama i radu Društva</a:t>
            </a:r>
            <a:endParaRPr lang="hr-HR" dirty="0"/>
          </a:p>
        </p:txBody>
      </p:sp>
      <p:pic>
        <p:nvPicPr>
          <p:cNvPr id="2050" name="Picture 2" descr="http://dkst.hr/wp-content/uploads/sites/186/2017/04/glasniknaslovna-21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54604" y="2015732"/>
            <a:ext cx="2000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979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Izdavačka djelatnost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713089" y="2101397"/>
            <a:ext cx="10673854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cap="all" dirty="0">
                <a:solidFill>
                  <a:prstClr val="black"/>
                </a:solidFill>
                <a:ea typeface="+mj-ea"/>
                <a:cs typeface="+mj-cs"/>
              </a:rPr>
              <a:t>Vodič kroz knjižnice grada </a:t>
            </a:r>
            <a:r>
              <a:rPr lang="hr-HR" b="1" cap="all" dirty="0" err="1">
                <a:solidFill>
                  <a:prstClr val="black"/>
                </a:solidFill>
                <a:ea typeface="+mj-ea"/>
                <a:cs typeface="+mj-cs"/>
              </a:rPr>
              <a:t>splita</a:t>
            </a:r>
            <a:r>
              <a:rPr lang="hr-HR" b="1" cap="all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hr-HR" b="1" dirty="0" smtClean="0"/>
          </a:p>
          <a:p>
            <a:r>
              <a:rPr lang="hr-HR" dirty="0" smtClean="0"/>
              <a:t>2008.</a:t>
            </a:r>
          </a:p>
          <a:p>
            <a:r>
              <a:rPr lang="hr-HR" dirty="0"/>
              <a:t>urednica Gordana </a:t>
            </a:r>
            <a:r>
              <a:rPr lang="hr-HR" dirty="0" err="1" smtClean="0"/>
              <a:t>Miolin</a:t>
            </a:r>
            <a:endParaRPr lang="hr-HR" dirty="0" smtClean="0"/>
          </a:p>
          <a:p>
            <a:r>
              <a:rPr lang="hr-HR" dirty="0" smtClean="0"/>
              <a:t>prva </a:t>
            </a:r>
            <a:r>
              <a:rPr lang="hr-HR" dirty="0"/>
              <a:t>je monografska publikacija tiskana u nakladi Društva knjižničara u </a:t>
            </a:r>
            <a:r>
              <a:rPr lang="hr-HR" dirty="0" smtClean="0"/>
              <a:t>Splitu</a:t>
            </a:r>
          </a:p>
          <a:p>
            <a:r>
              <a:rPr lang="hr-HR" dirty="0" smtClean="0"/>
              <a:t>kratki </a:t>
            </a:r>
            <a:r>
              <a:rPr lang="hr-HR" dirty="0"/>
              <a:t>povijesni </a:t>
            </a:r>
            <a:r>
              <a:rPr lang="hr-HR" dirty="0" smtClean="0"/>
              <a:t>pregled </a:t>
            </a:r>
            <a:r>
              <a:rPr lang="hr-HR" dirty="0"/>
              <a:t>i </a:t>
            </a:r>
            <a:r>
              <a:rPr lang="hr-HR" dirty="0" smtClean="0"/>
              <a:t>referentne informacije splitskih knjižnica</a:t>
            </a:r>
            <a:endParaRPr lang="hr-HR" dirty="0"/>
          </a:p>
        </p:txBody>
      </p:sp>
      <p:pic>
        <p:nvPicPr>
          <p:cNvPr id="9" name="Picture 2" descr="http://dkst.hr/wp-content/uploads/sites/186/2017/04/vodic1-22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9354" y="2101397"/>
            <a:ext cx="2095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47023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Plava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92</TotalTime>
  <Words>744</Words>
  <Application>Microsoft Office PowerPoint</Application>
  <PresentationFormat>Prilagođeno</PresentationFormat>
  <Paragraphs>87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Gallery</vt:lpstr>
      <vt:lpstr>Društvo knjižničara u splitu</vt:lpstr>
      <vt:lpstr>povijest</vt:lpstr>
      <vt:lpstr>poslanje</vt:lpstr>
      <vt:lpstr>ciljevi</vt:lpstr>
      <vt:lpstr>djelatnosti</vt:lpstr>
      <vt:lpstr>djelatnosti</vt:lpstr>
      <vt:lpstr>organizacija</vt:lpstr>
      <vt:lpstr>IZDAVAČKA DJELATNOST</vt:lpstr>
      <vt:lpstr>Izdavačka djelatnost</vt:lpstr>
      <vt:lpstr>Izdavačka djelatnost</vt:lpstr>
      <vt:lpstr>Digitalni vodič kroz knjižnice sdž</vt:lpstr>
      <vt:lpstr>Stručni kolokvij</vt:lpstr>
      <vt:lpstr>Nagrada društva knjižničara u splitu</vt:lpstr>
      <vt:lpstr>Stručni izleti i putovanja</vt:lpstr>
      <vt:lpstr>Smisao strukovnog udruženja danas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Društvo knjižničara u splitu</dc:title>
  <dc:creator>Knjižnica</dc:creator>
  <cp:lastModifiedBy>Ivona</cp:lastModifiedBy>
  <cp:revision>12</cp:revision>
  <dcterms:created xsi:type="dcterms:W3CDTF">2017-06-14T06:11:15Z</dcterms:created>
  <dcterms:modified xsi:type="dcterms:W3CDTF">2017-06-23T07:32:02Z</dcterms:modified>
</cp:coreProperties>
</file>