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3451-F9A2-4AE0-8829-F4BDA2A494B4}" type="datetimeFigureOut">
              <a:rPr lang="sr-Latn-CS" smtClean="0"/>
              <a:pPr/>
              <a:t>23.6.2017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FAC-833C-4AE3-B01F-3E0BEC56F3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3451-F9A2-4AE0-8829-F4BDA2A494B4}" type="datetimeFigureOut">
              <a:rPr lang="sr-Latn-CS" smtClean="0"/>
              <a:pPr/>
              <a:t>23.6.2017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FAC-833C-4AE3-B01F-3E0BEC56F3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3451-F9A2-4AE0-8829-F4BDA2A494B4}" type="datetimeFigureOut">
              <a:rPr lang="sr-Latn-CS" smtClean="0"/>
              <a:pPr/>
              <a:t>23.6.2017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FAC-833C-4AE3-B01F-3E0BEC56F3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3451-F9A2-4AE0-8829-F4BDA2A494B4}" type="datetimeFigureOut">
              <a:rPr lang="sr-Latn-CS" smtClean="0"/>
              <a:pPr/>
              <a:t>23.6.2017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FAC-833C-4AE3-B01F-3E0BEC56F3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3451-F9A2-4AE0-8829-F4BDA2A494B4}" type="datetimeFigureOut">
              <a:rPr lang="sr-Latn-CS" smtClean="0"/>
              <a:pPr/>
              <a:t>23.6.2017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FAC-833C-4AE3-B01F-3E0BEC56F3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3451-F9A2-4AE0-8829-F4BDA2A494B4}" type="datetimeFigureOut">
              <a:rPr lang="sr-Latn-CS" smtClean="0"/>
              <a:pPr/>
              <a:t>23.6.2017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FAC-833C-4AE3-B01F-3E0BEC56F3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3451-F9A2-4AE0-8829-F4BDA2A494B4}" type="datetimeFigureOut">
              <a:rPr lang="sr-Latn-CS" smtClean="0"/>
              <a:pPr/>
              <a:t>23.6.2017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FAC-833C-4AE3-B01F-3E0BEC56F3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3451-F9A2-4AE0-8829-F4BDA2A494B4}" type="datetimeFigureOut">
              <a:rPr lang="sr-Latn-CS" smtClean="0"/>
              <a:pPr/>
              <a:t>23.6.2017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FAC-833C-4AE3-B01F-3E0BEC56F3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3451-F9A2-4AE0-8829-F4BDA2A494B4}" type="datetimeFigureOut">
              <a:rPr lang="sr-Latn-CS" smtClean="0"/>
              <a:pPr/>
              <a:t>23.6.2017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FAC-833C-4AE3-B01F-3E0BEC56F3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3451-F9A2-4AE0-8829-F4BDA2A494B4}" type="datetimeFigureOut">
              <a:rPr lang="sr-Latn-CS" smtClean="0"/>
              <a:pPr/>
              <a:t>23.6.2017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95FAC-833C-4AE3-B01F-3E0BEC56F3F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63451-F9A2-4AE0-8829-F4BDA2A494B4}" type="datetimeFigureOut">
              <a:rPr lang="sr-Latn-CS" smtClean="0"/>
              <a:pPr/>
              <a:t>23.6.2017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195FAC-833C-4AE3-B01F-3E0BEC56F3F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763451-F9A2-4AE0-8829-F4BDA2A494B4}" type="datetimeFigureOut">
              <a:rPr lang="sr-Latn-CS" smtClean="0"/>
              <a:pPr/>
              <a:t>23.6.2017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195FAC-833C-4AE3-B01F-3E0BEC56F3F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hr-HR" sz="7200" dirty="0" smtClean="0"/>
              <a:t>ULJUĐENI VUK</a:t>
            </a:r>
            <a:endParaRPr lang="hr-HR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pPr algn="ctr"/>
            <a:r>
              <a:rPr lang="hr-HR" sz="3600" dirty="0" smtClean="0"/>
              <a:t>OD SLIKOVNICE DO IGROKAZA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lvl="0"/>
            <a:endParaRPr lang="hr-HR" dirty="0" smtClean="0"/>
          </a:p>
          <a:p>
            <a:pPr lvl="0"/>
            <a:endParaRPr lang="hr-HR" dirty="0"/>
          </a:p>
          <a:p>
            <a:pPr lvl="0"/>
            <a:r>
              <a:rPr lang="hr-HR" dirty="0" smtClean="0"/>
              <a:t>Tijekom </a:t>
            </a:r>
            <a:r>
              <a:rPr lang="hr-HR" dirty="0"/>
              <a:t>rada na projektu učenici su se međusobno vrednovali i komentirali postignute rezultate. Na taj smo način donijeli konačne odluke o odabiru učenika i njihovih uloga</a:t>
            </a:r>
          </a:p>
          <a:p>
            <a:r>
              <a:rPr lang="hr-HR" dirty="0"/>
              <a:t>Projekt smo predstavili na školskoj priredbi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857232"/>
            <a:ext cx="7072361" cy="485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r>
              <a:rPr lang="hr-HR" dirty="0"/>
              <a:t>Na kraju svakako valja istaći kako su i učenici i učitelji uložili mnogo truda i strpljenja u radu na dotičnom  projektu, no u konačnici smo bili zadovoljni postignutim rezultatima. Svaki trenutak rada na projektu bio je opravdan jer smo povećali standarde rada škole na naše osobno zadovoljstvo,a nadamo se i zadovoljstvo roditelja i </a:t>
            </a:r>
            <a:r>
              <a:rPr lang="hr-HR" dirty="0" smtClean="0"/>
              <a:t>mještana </a:t>
            </a:r>
          </a:p>
          <a:p>
            <a:r>
              <a:rPr lang="hr-HR" dirty="0" smtClean="0"/>
              <a:t>Ovo </a:t>
            </a:r>
            <a:r>
              <a:rPr lang="hr-HR" dirty="0"/>
              <a:t>nam je zasigurno veliki poticaj za rad na novim, sličnim projektima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286676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786610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ŠKOLSKI KURIKUL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r-HR" b="1" dirty="0"/>
              <a:t>  </a:t>
            </a:r>
            <a:endParaRPr lang="hr-HR" dirty="0"/>
          </a:p>
          <a:p>
            <a:pPr>
              <a:buNone/>
            </a:pPr>
            <a:r>
              <a:rPr lang="hr-HR" dirty="0" smtClean="0"/>
              <a:t>    U </a:t>
            </a:r>
            <a:r>
              <a:rPr lang="hr-HR" dirty="0"/>
              <a:t>okviru školskog </a:t>
            </a:r>
            <a:r>
              <a:rPr lang="hr-HR" dirty="0" err="1"/>
              <a:t>kurikula</a:t>
            </a:r>
            <a:r>
              <a:rPr lang="hr-HR" dirty="0"/>
              <a:t>, program knjižnično-informacijskog obrazovanja ostvaruje se kroz tri područja:</a:t>
            </a:r>
          </a:p>
          <a:p>
            <a:pPr lvl="0"/>
            <a:r>
              <a:rPr lang="hr-HR" dirty="0"/>
              <a:t>čitanje</a:t>
            </a:r>
          </a:p>
          <a:p>
            <a:pPr lvl="0"/>
            <a:r>
              <a:rPr lang="hr-HR" dirty="0"/>
              <a:t>informacijska pismenost</a:t>
            </a:r>
          </a:p>
          <a:p>
            <a:pPr lvl="0"/>
            <a:r>
              <a:rPr lang="hr-HR" dirty="0"/>
              <a:t>kulturna i javna </a:t>
            </a:r>
            <a:r>
              <a:rPr lang="hr-HR" dirty="0" smtClean="0"/>
              <a:t>djelatnost</a:t>
            </a:r>
            <a:endParaRPr lang="hr-HR" dirty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Glavni cilj djelovanja školske knjižnice jest ipak </a:t>
            </a:r>
            <a:r>
              <a:rPr lang="hr-HR" sz="4000" b="1" dirty="0"/>
              <a:t>učenik</a:t>
            </a:r>
            <a:r>
              <a:rPr lang="hr-HR" sz="4000" dirty="0"/>
              <a:t> jer je on aktivni sudionik i subjekt društva, kulturno i komunikacijski obrazovan, te humanistički orijentiran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ŠKOLSKI PROJEKT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hr-HR" sz="3800" dirty="0" smtClean="0">
                <a:latin typeface="Times New Roman"/>
                <a:ea typeface="Calibri"/>
                <a:cs typeface="Times New Roman"/>
              </a:rPr>
              <a:t>Spoj sve tri spomenute djelatnosti školske knjižnice našlo se u našem projektu i šestominutnom igrokazu </a:t>
            </a:r>
            <a:r>
              <a:rPr lang="hr-HR" sz="3800" b="1" dirty="0" smtClean="0">
                <a:latin typeface="Times New Roman"/>
                <a:ea typeface="Calibri"/>
                <a:cs typeface="Times New Roman"/>
              </a:rPr>
              <a:t>ULJUĐENI VUK.</a:t>
            </a:r>
            <a:r>
              <a:rPr lang="hr-HR" sz="3800" dirty="0" smtClean="0">
                <a:latin typeface="Times New Roman"/>
                <a:ea typeface="Calibri"/>
                <a:cs typeface="Times New Roman"/>
              </a:rPr>
              <a:t> 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hr-HR" sz="3800" dirty="0" smtClean="0">
                <a:latin typeface="Times New Roman"/>
                <a:ea typeface="Calibri"/>
                <a:cs typeface="Times New Roman"/>
              </a:rPr>
              <a:t>Cijeli je projekt bio rezultat timskog rada, kako učenika tako i učitelja hrvatskog jezika, likovne kulture, glazbene kulture, informatike i školskog knjižničara. </a:t>
            </a: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hr-HR" sz="3800" dirty="0" smtClean="0">
                <a:latin typeface="Times New Roman"/>
                <a:ea typeface="Calibri"/>
                <a:cs typeface="Times New Roman"/>
              </a:rPr>
              <a:t>U potpunosti smo  ispunili  bitne značajke školskoga </a:t>
            </a:r>
            <a:r>
              <a:rPr lang="hr-HR" sz="3800" dirty="0" err="1" smtClean="0">
                <a:latin typeface="Times New Roman"/>
                <a:ea typeface="Calibri"/>
                <a:cs typeface="Times New Roman"/>
              </a:rPr>
              <a:t>kurikula</a:t>
            </a:r>
            <a:r>
              <a:rPr lang="hr-HR" sz="3800" dirty="0" smtClean="0">
                <a:latin typeface="Times New Roman"/>
                <a:ea typeface="Calibri"/>
                <a:cs typeface="Times New Roman"/>
              </a:rPr>
              <a:t>  naše  škole : ciljevi su usmjereni na učenike i njihov razvoj, stručnu samostalnost i odgovornost učitelja, napredak škole, a sve uz potporu i suradnju uže društvene zajednice</a:t>
            </a:r>
            <a:r>
              <a:rPr lang="hr-HR" dirty="0" smtClean="0">
                <a:latin typeface="Times New Roman"/>
                <a:ea typeface="Calibri"/>
                <a:cs typeface="Times New Roman"/>
              </a:rPr>
              <a:t>.</a:t>
            </a:r>
            <a:endParaRPr lang="hr-HR" sz="2800" dirty="0">
              <a:ea typeface="Calibri"/>
              <a:cs typeface="Times New Roman"/>
            </a:endParaRP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143272"/>
          </a:xfrm>
        </p:spPr>
        <p:txBody>
          <a:bodyPr/>
          <a:lstStyle/>
          <a:p>
            <a:r>
              <a:rPr lang="hr-HR" dirty="0"/>
              <a:t>Cilj ove naše priče bio je pokazati što znači stvaranje čitatelja koji s oduševljenjem i radošću osjeća književno djelo te poticanje i razvijanje kulture čitanja među mladima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Ujedno smo htjeli pokazati kako je moguće, i poželjno, </a:t>
            </a:r>
            <a:r>
              <a:rPr lang="hr-HR" dirty="0" err="1"/>
              <a:t>međupredmetno</a:t>
            </a:r>
            <a:r>
              <a:rPr lang="hr-HR" dirty="0"/>
              <a:t> povezivanje sličnih ili zajedničkih nastavnih sadržaja.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7072362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 NA PROJEKTU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14776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/>
              <a:t>Najprije smo našli odgovarajući tekst u našoj knjižnici, slikovnicu </a:t>
            </a:r>
            <a:r>
              <a:rPr lang="hr-HR" dirty="0" err="1"/>
              <a:t>Becky</a:t>
            </a:r>
            <a:r>
              <a:rPr lang="hr-HR" dirty="0"/>
              <a:t> </a:t>
            </a:r>
            <a:r>
              <a:rPr lang="hr-HR" dirty="0" err="1"/>
              <a:t>Bloom</a:t>
            </a:r>
            <a:r>
              <a:rPr lang="hr-HR" dirty="0"/>
              <a:t>, Pascal </a:t>
            </a:r>
            <a:r>
              <a:rPr lang="hr-HR" dirty="0" err="1"/>
              <a:t>Biet</a:t>
            </a:r>
            <a:r>
              <a:rPr lang="hr-HR" dirty="0"/>
              <a:t> : </a:t>
            </a:r>
            <a:r>
              <a:rPr lang="hr-HR" b="1" i="1" dirty="0"/>
              <a:t>Uljuđeni </a:t>
            </a:r>
            <a:r>
              <a:rPr lang="hr-HR" b="1" i="1" dirty="0" smtClean="0"/>
              <a:t>vuk</a:t>
            </a:r>
            <a:endParaRPr lang="hr-HR" dirty="0"/>
          </a:p>
          <a:p>
            <a:pPr lvl="0"/>
            <a:r>
              <a:rPr lang="hr-HR" dirty="0"/>
              <a:t>Za sudjelovanje u projektu odabrali smo učenike petog, šestog i sedmog razreda</a:t>
            </a:r>
          </a:p>
          <a:p>
            <a:pPr lvl="0"/>
            <a:r>
              <a:rPr lang="hr-HR" dirty="0"/>
              <a:t>Dogovorili smo rad na projektu u školskoj knjižnici dva puta tjedno iza nastave, a prije odlaska školskog autobusa jer su većina naših učenika putnici</a:t>
            </a:r>
          </a:p>
          <a:p>
            <a:pPr lvl="0"/>
            <a:r>
              <a:rPr lang="hr-HR" dirty="0"/>
              <a:t>Koristili smo se metodom razgovora, demonstracije i eksperimentiranja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49"/>
            <a:ext cx="8229600" cy="4071967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Upoznali smo učenike s ciljem projekta i </a:t>
            </a:r>
            <a:r>
              <a:rPr lang="hr-HR" dirty="0" smtClean="0"/>
              <a:t>zadatcima</a:t>
            </a:r>
          </a:p>
          <a:p>
            <a:pPr lvl="0"/>
            <a:r>
              <a:rPr lang="hr-HR" dirty="0" smtClean="0"/>
              <a:t> </a:t>
            </a:r>
            <a:r>
              <a:rPr lang="hr-HR" dirty="0"/>
              <a:t>Učiteljica hrvatskog jezika je s djecom i knjižničarkom preradila, proširila i dramatizirala tekst  slikovnice</a:t>
            </a:r>
            <a:r>
              <a:rPr lang="hr-HR" b="1" i="1" dirty="0"/>
              <a:t>, </a:t>
            </a:r>
            <a:r>
              <a:rPr lang="hr-HR" dirty="0"/>
              <a:t>učitelj likovne kulture imao je zadatak s djecom napraviti ilustracije cijele priče , učitelj informatike je, dabome s djecom, napravio prezentaciju priče sa umetnutim dječjim crtežima, a učiteljica glazbe je snimila i ubacila glazbene dijelove u samu </a:t>
            </a:r>
            <a:r>
              <a:rPr lang="hr-HR" dirty="0" smtClean="0"/>
              <a:t>prezentaciju</a:t>
            </a:r>
          </a:p>
          <a:p>
            <a:pPr lvl="0"/>
            <a:r>
              <a:rPr lang="hr-HR" dirty="0" smtClean="0"/>
              <a:t> </a:t>
            </a:r>
            <a:r>
              <a:rPr lang="hr-HR" dirty="0"/>
              <a:t>Cijelim radom koordinirala je školska knjižničarka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413</Words>
  <Application>Microsoft Office PowerPoint</Application>
  <PresentationFormat>Prikaz na zaslonu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Flow</vt:lpstr>
      <vt:lpstr>ULJUĐENI VUK</vt:lpstr>
      <vt:lpstr>Slajd 2</vt:lpstr>
      <vt:lpstr>ŠKOLSKI KURIKUL</vt:lpstr>
      <vt:lpstr>Slajd 4</vt:lpstr>
      <vt:lpstr>ŠKOLSKI PROJEKT</vt:lpstr>
      <vt:lpstr>CILJ PROJEKTA</vt:lpstr>
      <vt:lpstr>Slajd 7</vt:lpstr>
      <vt:lpstr>RAD NA PROJEKTU</vt:lpstr>
      <vt:lpstr>Slajd 9</vt:lpstr>
      <vt:lpstr>Slajd 10</vt:lpstr>
      <vt:lpstr>Slajd 11</vt:lpstr>
      <vt:lpstr>ZAKLJUČAK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ULJUĐENI VUK</dc:title>
  <dc:creator>KARLA</dc:creator>
  <cp:lastModifiedBy>Ivona</cp:lastModifiedBy>
  <cp:revision>7</cp:revision>
  <dcterms:created xsi:type="dcterms:W3CDTF">2017-06-16T08:42:33Z</dcterms:created>
  <dcterms:modified xsi:type="dcterms:W3CDTF">2017-06-23T07:31:44Z</dcterms:modified>
</cp:coreProperties>
</file>