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9" r:id="rId4"/>
    <p:sldId id="267" r:id="rId5"/>
    <p:sldId id="259" r:id="rId6"/>
    <p:sldId id="268" r:id="rId7"/>
    <p:sldId id="260" r:id="rId8"/>
    <p:sldId id="261" r:id="rId9"/>
    <p:sldId id="266" r:id="rId10"/>
    <p:sldId id="270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11673A6-50B1-4430-B212-08702A239D2F}" type="datetimeFigureOut">
              <a:rPr lang="hr-HR" smtClean="0"/>
              <a:pPr/>
              <a:t>23.6.2017.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194543C-C83A-43E9-8691-2DF943BFC7D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673A6-50B1-4430-B212-08702A239D2F}" type="datetimeFigureOut">
              <a:rPr lang="hr-HR" smtClean="0"/>
              <a:pPr/>
              <a:t>23.6.2017.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4543C-C83A-43E9-8691-2DF943BFC7D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11673A6-50B1-4430-B212-08702A239D2F}" type="datetimeFigureOut">
              <a:rPr lang="hr-HR" smtClean="0"/>
              <a:pPr/>
              <a:t>23.6.2017.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194543C-C83A-43E9-8691-2DF943BFC7D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673A6-50B1-4430-B212-08702A239D2F}" type="datetimeFigureOut">
              <a:rPr lang="hr-HR" smtClean="0"/>
              <a:pPr/>
              <a:t>23.6.2017.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4543C-C83A-43E9-8691-2DF943BFC7D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11673A6-50B1-4430-B212-08702A239D2F}" type="datetimeFigureOut">
              <a:rPr lang="hr-HR" smtClean="0"/>
              <a:pPr/>
              <a:t>23.6.2017.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194543C-C83A-43E9-8691-2DF943BFC7D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673A6-50B1-4430-B212-08702A239D2F}" type="datetimeFigureOut">
              <a:rPr lang="hr-HR" smtClean="0"/>
              <a:pPr/>
              <a:t>23.6.2017.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4543C-C83A-43E9-8691-2DF943BFC7D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673A6-50B1-4430-B212-08702A239D2F}" type="datetimeFigureOut">
              <a:rPr lang="hr-HR" smtClean="0"/>
              <a:pPr/>
              <a:t>23.6.2017.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4543C-C83A-43E9-8691-2DF943BFC7D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673A6-50B1-4430-B212-08702A239D2F}" type="datetimeFigureOut">
              <a:rPr lang="hr-HR" smtClean="0"/>
              <a:pPr/>
              <a:t>23.6.2017.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4543C-C83A-43E9-8691-2DF943BFC7D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11673A6-50B1-4430-B212-08702A239D2F}" type="datetimeFigureOut">
              <a:rPr lang="hr-HR" smtClean="0"/>
              <a:pPr/>
              <a:t>23.6.2017.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4543C-C83A-43E9-8691-2DF943BFC7D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673A6-50B1-4430-B212-08702A239D2F}" type="datetimeFigureOut">
              <a:rPr lang="hr-HR" smtClean="0"/>
              <a:pPr/>
              <a:t>23.6.2017.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4543C-C83A-43E9-8691-2DF943BFC7D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673A6-50B1-4430-B212-08702A239D2F}" type="datetimeFigureOut">
              <a:rPr lang="hr-HR" smtClean="0"/>
              <a:pPr/>
              <a:t>23.6.2017.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4543C-C83A-43E9-8691-2DF943BFC7D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11673A6-50B1-4430-B212-08702A239D2F}" type="datetimeFigureOut">
              <a:rPr lang="hr-HR" smtClean="0"/>
              <a:pPr/>
              <a:t>23.6.2017.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194543C-C83A-43E9-8691-2DF943BFC7D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7200" dirty="0" smtClean="0"/>
              <a:t>Zavičajna zbirka</a:t>
            </a:r>
            <a:endParaRPr lang="hr-HR" sz="72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483768" y="5877272"/>
            <a:ext cx="6400800" cy="648072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Marija Čelan- Mijić, Ivona Tabak, Sanja </a:t>
            </a:r>
            <a:r>
              <a:rPr lang="hr-HR" dirty="0" err="1" smtClean="0"/>
              <a:t>Nejašmić</a:t>
            </a:r>
            <a:endParaRPr lang="hr-HR" dirty="0" smtClean="0"/>
          </a:p>
          <a:p>
            <a:pPr algn="just"/>
            <a:r>
              <a:rPr lang="hr-HR" smtClean="0"/>
              <a:t>              </a:t>
            </a:r>
            <a:r>
              <a:rPr lang="hr-HR" dirty="0" smtClean="0"/>
              <a:t>Trilj</a:t>
            </a:r>
            <a:r>
              <a:rPr lang="hr-HR" smtClean="0"/>
              <a:t>,                       </a:t>
            </a:r>
            <a:r>
              <a:rPr lang="hr-HR" dirty="0" smtClean="0"/>
              <a:t>Sinj,                 </a:t>
            </a:r>
            <a:r>
              <a:rPr lang="hr-HR" dirty="0" err="1" smtClean="0"/>
              <a:t>Brač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97926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56792"/>
            <a:ext cx="4752528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3092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</a:t>
            </a:r>
            <a:r>
              <a:rPr lang="hr-HR" dirty="0" smtClean="0"/>
              <a:t>efinicija: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 "zavičajna zbirka je sustavno prikupljena, uređena i obrađena knjižnična</a:t>
            </a:r>
            <a:r>
              <a:rPr lang="hr-HR" dirty="0" smtClean="0"/>
              <a:t> </a:t>
            </a:r>
            <a:r>
              <a:rPr lang="vi-VN" dirty="0" smtClean="0"/>
              <a:t>građa koja se svojim sadržajem odnosi na zavičaj. </a:t>
            </a:r>
            <a:endParaRPr lang="hr-HR" dirty="0" smtClean="0"/>
          </a:p>
          <a:p>
            <a:r>
              <a:rPr lang="vi-VN" dirty="0" smtClean="0"/>
              <a:t>U širem smislu zavičajnoj zbirci pripada i</a:t>
            </a:r>
            <a:r>
              <a:rPr lang="hr-HR" dirty="0" smtClean="0"/>
              <a:t> </a:t>
            </a:r>
            <a:r>
              <a:rPr lang="vi-VN" dirty="0" smtClean="0"/>
              <a:t>građa koja je objavljena, tiskana ili nastala na teritoriju zavičaja. 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xmlns="" val="382220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/>
              <a:t>Prikupljajući svu izvornu građu o određenom području, zavičajna zbirka omogućava svestrano upoznavanje zavičaja, njegovu prošlost i sadašnjost te ima znanstvenu, dokumentacijsku, povijesnu, umjetničku i praktičnu vrijednost.„</a:t>
            </a:r>
          </a:p>
          <a:p>
            <a:r>
              <a:rPr lang="vi-VN" sz="1300" dirty="0"/>
              <a:t>Preporuke za ustroj zavičajne zbirke u narodnim knjižnicama i drugim knjižnicama (ustanovama) koje</a:t>
            </a:r>
          </a:p>
          <a:p>
            <a:r>
              <a:rPr lang="vi-VN" sz="1300" dirty="0"/>
              <a:t>prikupljaju knjižničnu zavičajnu građu. // Komisija za zavičajne zbirke Hrvatskoga knjižničarskog društva, 2009.</a:t>
            </a:r>
          </a:p>
          <a:p>
            <a:r>
              <a:rPr lang="vi-VN" sz="1300" dirty="0"/>
              <a:t>URL: http://www.hkdrustvo.hr/clanovi/Preporuke.pdf (02.02.2014.)</a:t>
            </a:r>
          </a:p>
          <a:p>
            <a:endParaRPr lang="vi-VN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61839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definicija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/>
              <a:t>Ilija Pejić </a:t>
            </a:r>
            <a:r>
              <a:rPr lang="vi-VN" dirty="0" smtClean="0"/>
              <a:t>daje nešto</a:t>
            </a:r>
            <a:r>
              <a:rPr lang="hr-HR" dirty="0" smtClean="0"/>
              <a:t> </a:t>
            </a:r>
            <a:r>
              <a:rPr lang="vi-VN" dirty="0" smtClean="0"/>
              <a:t>drugačiju </a:t>
            </a:r>
            <a:r>
              <a:rPr lang="vi-VN" dirty="0"/>
              <a:t>i detaljniju definiciju: </a:t>
            </a:r>
            <a:endParaRPr lang="hr-HR" dirty="0" smtClean="0"/>
          </a:p>
          <a:p>
            <a:r>
              <a:rPr lang="vi-VN" dirty="0" smtClean="0"/>
              <a:t>"</a:t>
            </a:r>
            <a:r>
              <a:rPr lang="vi-VN" dirty="0"/>
              <a:t>Zavičajna </a:t>
            </a:r>
            <a:r>
              <a:rPr lang="vi-VN" dirty="0" smtClean="0"/>
              <a:t>zbirka</a:t>
            </a:r>
            <a:r>
              <a:rPr lang="hr-HR" dirty="0" smtClean="0"/>
              <a:t> </a:t>
            </a:r>
            <a:r>
              <a:rPr lang="vi-VN" dirty="0" smtClean="0"/>
              <a:t> je</a:t>
            </a:r>
            <a:r>
              <a:rPr lang="hr-HR" dirty="0" smtClean="0"/>
              <a:t> </a:t>
            </a:r>
            <a:r>
              <a:rPr lang="vi-VN" dirty="0" smtClean="0"/>
              <a:t>posebna </a:t>
            </a:r>
            <a:r>
              <a:rPr lang="vi-VN" dirty="0"/>
              <a:t>zbirka jer skuplja, obrađuje, smješta, čuva i daje na korištenje tiskanu ili na </a:t>
            </a:r>
            <a:r>
              <a:rPr lang="vi-VN" dirty="0" smtClean="0"/>
              <a:t>drugi</a:t>
            </a:r>
            <a:r>
              <a:rPr lang="hr-HR" dirty="0" smtClean="0"/>
              <a:t> </a:t>
            </a:r>
            <a:r>
              <a:rPr lang="vi-VN" dirty="0" smtClean="0"/>
              <a:t>način </a:t>
            </a:r>
            <a:r>
              <a:rPr lang="vi-VN" dirty="0"/>
              <a:t>umnoženu građu o nekom području, građu izdanu bilo gdje u svijetu, a stvorili su </a:t>
            </a:r>
            <a:r>
              <a:rPr lang="vi-VN" dirty="0" smtClean="0"/>
              <a:t>je</a:t>
            </a:r>
            <a:r>
              <a:rPr lang="hr-HR" dirty="0" smtClean="0"/>
              <a:t> </a:t>
            </a:r>
            <a:r>
              <a:rPr lang="vi-VN" dirty="0" smtClean="0"/>
              <a:t>ljudi </a:t>
            </a:r>
            <a:r>
              <a:rPr lang="vi-VN" dirty="0"/>
              <a:t>koji su na bilo koji način vezani uz taj kraj te publikacije koje su izdane ili pak tiskane </a:t>
            </a:r>
            <a:r>
              <a:rPr lang="vi-VN" dirty="0" smtClean="0"/>
              <a:t>na</a:t>
            </a:r>
            <a:r>
              <a:rPr lang="hr-HR" dirty="0" smtClean="0"/>
              <a:t> </a:t>
            </a:r>
            <a:r>
              <a:rPr lang="vi-VN" dirty="0" smtClean="0"/>
              <a:t>tom </a:t>
            </a:r>
            <a:r>
              <a:rPr lang="vi-VN" dirty="0"/>
              <a:t>lokalitetu</a:t>
            </a:r>
            <a:r>
              <a:rPr lang="vi-VN" dirty="0" smtClean="0"/>
              <a:t>."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xmlns="" val="22060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građa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/>
              <a:t>1. Monografije:</a:t>
            </a:r>
          </a:p>
          <a:p>
            <a:r>
              <a:rPr lang="vi-VN" dirty="0" smtClean="0"/>
              <a:t>2</a:t>
            </a:r>
            <a:r>
              <a:rPr lang="vi-VN" dirty="0"/>
              <a:t>. Serijske publikacije</a:t>
            </a:r>
            <a:r>
              <a:rPr lang="vi-VN" dirty="0" smtClean="0"/>
              <a:t>:</a:t>
            </a:r>
            <a:endParaRPr lang="vi-VN" dirty="0"/>
          </a:p>
          <a:p>
            <a:r>
              <a:rPr lang="vi-VN" dirty="0"/>
              <a:t>3. Rukopisna građa</a:t>
            </a:r>
          </a:p>
          <a:p>
            <a:r>
              <a:rPr lang="vi-VN" dirty="0"/>
              <a:t>4. Muzikalije vezane uz kraj</a:t>
            </a:r>
          </a:p>
          <a:p>
            <a:r>
              <a:rPr lang="vi-VN" dirty="0"/>
              <a:t>5. Planovi mjesta, geografske karte</a:t>
            </a:r>
          </a:p>
          <a:p>
            <a:r>
              <a:rPr lang="vi-VN" dirty="0"/>
              <a:t>6. Zvučna građa</a:t>
            </a:r>
          </a:p>
          <a:p>
            <a:r>
              <a:rPr lang="vi-VN" dirty="0"/>
              <a:t>7. Slikovna građa (likovni radovi, reprodukcije, portreti, fotografije, razglednice...)</a:t>
            </a:r>
          </a:p>
          <a:p>
            <a:r>
              <a:rPr lang="vi-VN" dirty="0"/>
              <a:t>8. Polupublicirana građa:</a:t>
            </a:r>
          </a:p>
          <a:p>
            <a:r>
              <a:rPr lang="vi-VN" dirty="0"/>
              <a:t>a) znanstvene i stručne polupublikacije</a:t>
            </a:r>
          </a:p>
          <a:p>
            <a:r>
              <a:rPr lang="vi-VN" dirty="0"/>
              <a:t>b) društveno-političke publikacije (materijali za sjednice)</a:t>
            </a:r>
          </a:p>
          <a:p>
            <a:r>
              <a:rPr lang="vi-VN" dirty="0"/>
              <a:t>c) programi i izvještaji o radu privrednih </a:t>
            </a:r>
            <a:r>
              <a:rPr lang="vi-VN" dirty="0" smtClean="0"/>
              <a:t>organizacija</a:t>
            </a:r>
            <a:r>
              <a:rPr lang="hr-HR" dirty="0" smtClean="0"/>
              <a:t> </a:t>
            </a:r>
          </a:p>
          <a:p>
            <a:r>
              <a:rPr lang="hr-HR" dirty="0" smtClean="0"/>
              <a:t>D) </a:t>
            </a:r>
            <a:r>
              <a:rPr lang="vi-VN" dirty="0" smtClean="0"/>
              <a:t>plakati</a:t>
            </a:r>
            <a:r>
              <a:rPr lang="vi-VN" dirty="0"/>
              <a:t>, letci, ulaznice</a:t>
            </a:r>
            <a:r>
              <a:rPr lang="vi-VN" dirty="0" smtClean="0"/>
              <a:t>,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05524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Prema S. Vuković-</a:t>
            </a:r>
            <a:r>
              <a:rPr lang="hr-HR" dirty="0" err="1"/>
              <a:t>Mottl</a:t>
            </a:r>
            <a:r>
              <a:rPr lang="hr-HR" dirty="0"/>
              <a:t> i I. Pejiću, zavičajna bi zbirka trebala biti izdvojena </a:t>
            </a:r>
            <a:r>
              <a:rPr lang="hr-HR" dirty="0" smtClean="0"/>
              <a:t>iz cjelokupnog </a:t>
            </a:r>
            <a:r>
              <a:rPr lang="hr-HR" dirty="0"/>
              <a:t>knjižničnog fonda i smještena odvojeno od njega. Trebala bi biti dostupna za </a:t>
            </a:r>
            <a:r>
              <a:rPr lang="hr-HR" dirty="0" smtClean="0"/>
              <a:t>rad u </a:t>
            </a:r>
            <a:r>
              <a:rPr lang="hr-HR" dirty="0"/>
              <a:t>čitaonici, ali ne i za iznošenje iz prostora knjižnice kako bi se olakšala i osigurala </a:t>
            </a:r>
            <a:r>
              <a:rPr lang="hr-HR" dirty="0" smtClean="0"/>
              <a:t>njezina zaštita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19632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povijest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U Hrvatskoj krajem 60-ih te početkom 70-ih godina 20. stoljeća započinje </a:t>
            </a:r>
            <a:r>
              <a:rPr lang="vi-VN" dirty="0" smtClean="0"/>
              <a:t>osnivanje</a:t>
            </a:r>
            <a:r>
              <a:rPr lang="hr-HR" dirty="0" smtClean="0"/>
              <a:t> </a:t>
            </a:r>
            <a:r>
              <a:rPr lang="vi-VN" dirty="0" smtClean="0"/>
              <a:t>zavičajnih </a:t>
            </a:r>
            <a:r>
              <a:rPr lang="vi-VN" dirty="0"/>
              <a:t>zbirki u narodnim knjižnicama. </a:t>
            </a:r>
            <a:endParaRPr lang="hr-HR" dirty="0" smtClean="0"/>
          </a:p>
          <a:p>
            <a:r>
              <a:rPr lang="vi-VN" dirty="0" smtClean="0"/>
              <a:t>Do </a:t>
            </a:r>
            <a:r>
              <a:rPr lang="vi-VN" dirty="0"/>
              <a:t>kraja 2008. godine u Hrvatskoj je bilo </a:t>
            </a:r>
            <a:r>
              <a:rPr lang="vi-VN" dirty="0" smtClean="0"/>
              <a:t>210</a:t>
            </a:r>
            <a:r>
              <a:rPr lang="hr-HR" dirty="0" smtClean="0"/>
              <a:t> </a:t>
            </a:r>
            <a:r>
              <a:rPr lang="vi-VN" dirty="0" smtClean="0"/>
              <a:t>narodnih </a:t>
            </a:r>
            <a:r>
              <a:rPr lang="vi-VN" dirty="0"/>
              <a:t>knjižnica s ukupno 147 zavičajnih </a:t>
            </a:r>
            <a:r>
              <a:rPr lang="vi-VN" dirty="0" smtClean="0"/>
              <a:t>zbirki.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xmlns="" val="182643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Uloga </a:t>
            </a:r>
            <a:r>
              <a:rPr lang="hr-HR" dirty="0" err="1" smtClean="0"/>
              <a:t>zz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Očuvanje identiteta lokalne zajednice</a:t>
            </a:r>
          </a:p>
          <a:p>
            <a:r>
              <a:rPr lang="hr-HR" dirty="0" smtClean="0"/>
              <a:t>Čuvanje i promicanje kulturne baštine</a:t>
            </a:r>
          </a:p>
          <a:p>
            <a:r>
              <a:rPr lang="hr-HR" dirty="0" smtClean="0"/>
              <a:t>Osobe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07680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večer sa zavičajnim autorima</a:t>
            </a:r>
            <a:endParaRPr lang="hr-HR" dirty="0"/>
          </a:p>
        </p:txBody>
      </p:sp>
      <p:pic>
        <p:nvPicPr>
          <p:cNvPr id="1026" name="Picture 2" descr="D:\Documents and Settings\Marija.7B4A8E1439774C0\My Documents\SVE SLIKE ZA KULTURNA DOgađanja\večer poezije\večer poezije 1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3584376" cy="268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ocuments and Settings\Marija.7B4A8E1439774C0\My Documents\SVE SLIKE ZA KULTURNA DOgađanja\večer poezije\večer poezije 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56992"/>
            <a:ext cx="4219144" cy="316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766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391</Words>
  <Application>Microsoft Office PowerPoint</Application>
  <PresentationFormat>Prikaz na zaslonu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Bogatstvo</vt:lpstr>
      <vt:lpstr>Zavičajna zbirka</vt:lpstr>
      <vt:lpstr>definicija:</vt:lpstr>
      <vt:lpstr>Slajd 3</vt:lpstr>
      <vt:lpstr>definicija</vt:lpstr>
      <vt:lpstr>građa</vt:lpstr>
      <vt:lpstr>Slajd 6</vt:lpstr>
      <vt:lpstr>povijest</vt:lpstr>
      <vt:lpstr>Uloga zz</vt:lpstr>
      <vt:lpstr>večer sa zavičajnim autorima</vt:lpstr>
      <vt:lpstr>Slajd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Zavičajna zbirka</dc:title>
  <dc:creator>..</dc:creator>
  <cp:lastModifiedBy>Ivona</cp:lastModifiedBy>
  <cp:revision>12</cp:revision>
  <dcterms:created xsi:type="dcterms:W3CDTF">2017-06-13T07:48:16Z</dcterms:created>
  <dcterms:modified xsi:type="dcterms:W3CDTF">2017-06-23T07:32:30Z</dcterms:modified>
</cp:coreProperties>
</file>